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260" r:id="rId2"/>
    <p:sldId id="258" r:id="rId3"/>
    <p:sldId id="259" r:id="rId4"/>
    <p:sldId id="261" r:id="rId5"/>
    <p:sldId id="358" r:id="rId6"/>
    <p:sldId id="293" r:id="rId7"/>
    <p:sldId id="368" r:id="rId8"/>
    <p:sldId id="409" r:id="rId9"/>
    <p:sldId id="370" r:id="rId10"/>
    <p:sldId id="362" r:id="rId11"/>
    <p:sldId id="363" r:id="rId12"/>
    <p:sldId id="364" r:id="rId13"/>
    <p:sldId id="365" r:id="rId14"/>
    <p:sldId id="366" r:id="rId15"/>
    <p:sldId id="369" r:id="rId16"/>
    <p:sldId id="371" r:id="rId17"/>
    <p:sldId id="411" r:id="rId18"/>
    <p:sldId id="412" r:id="rId19"/>
    <p:sldId id="372" r:id="rId20"/>
    <p:sldId id="373" r:id="rId21"/>
    <p:sldId id="374" r:id="rId22"/>
    <p:sldId id="375" r:id="rId23"/>
    <p:sldId id="404"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406" r:id="rId40"/>
    <p:sldId id="410" r:id="rId41"/>
    <p:sldId id="398" r:id="rId42"/>
    <p:sldId id="408" r:id="rId43"/>
    <p:sldId id="407" r:id="rId44"/>
    <p:sldId id="399" r:id="rId45"/>
    <p:sldId id="401" r:id="rId46"/>
    <p:sldId id="402" r:id="rId47"/>
  </p:sldIdLst>
  <p:sldSz cx="9144000" cy="6858000" type="screen4x3"/>
  <p:notesSz cx="7315200" cy="96012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6600"/>
    <a:srgbClr val="EAEAE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08" autoAdjust="0"/>
    <p:restoredTop sz="93984" autoAdjust="0"/>
  </p:normalViewPr>
  <p:slideViewPr>
    <p:cSldViewPr snapToGrid="0" showGuides="1">
      <p:cViewPr>
        <p:scale>
          <a:sx n="60" d="100"/>
          <a:sy n="60" d="100"/>
        </p:scale>
        <p:origin x="-1410" y="-312"/>
      </p:cViewPr>
      <p:guideLst>
        <p:guide orient="horz" pos="2160"/>
        <p:guide pos="28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28" d="100"/>
          <a:sy n="28" d="100"/>
        </p:scale>
        <p:origin x="-1266" y="-7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lvl1pPr algn="l" defTabSz="966702">
              <a:defRPr sz="1300"/>
            </a:lvl1pPr>
          </a:lstStyle>
          <a:p>
            <a:endParaRPr lang="en-US"/>
          </a:p>
        </p:txBody>
      </p:sp>
      <p:sp>
        <p:nvSpPr>
          <p:cNvPr id="147459"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lvl1pPr algn="r" defTabSz="966702">
              <a:defRPr sz="1300"/>
            </a:lvl1pPr>
          </a:lstStyle>
          <a:p>
            <a:endParaRPr lang="en-US"/>
          </a:p>
        </p:txBody>
      </p:sp>
      <p:sp>
        <p:nvSpPr>
          <p:cNvPr id="147460"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35" tIns="48317" rIns="96635" bIns="48317" numCol="1" anchor="b" anchorCtr="0" compatLnSpc="1">
            <a:prstTxWarp prst="textNoShape">
              <a:avLst/>
            </a:prstTxWarp>
          </a:bodyPr>
          <a:lstStyle>
            <a:lvl1pPr algn="l" defTabSz="966702">
              <a:defRPr sz="1300"/>
            </a:lvl1pPr>
          </a:lstStyle>
          <a:p>
            <a:endParaRPr lang="en-US"/>
          </a:p>
        </p:txBody>
      </p:sp>
      <p:sp>
        <p:nvSpPr>
          <p:cNvPr id="147461"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35" tIns="48317" rIns="96635" bIns="48317" numCol="1" anchor="b" anchorCtr="0" compatLnSpc="1">
            <a:prstTxWarp prst="textNoShape">
              <a:avLst/>
            </a:prstTxWarp>
          </a:bodyPr>
          <a:lstStyle>
            <a:lvl1pPr algn="r" defTabSz="966702">
              <a:defRPr sz="1300"/>
            </a:lvl1pPr>
          </a:lstStyle>
          <a:p>
            <a:fld id="{FA9C804C-105F-4981-BD05-66FD733328AF}" type="slidenum">
              <a:rPr lang="en-US"/>
              <a:pPr/>
              <a:t>‹#›</a:t>
            </a:fld>
            <a:endParaRPr lang="en-US"/>
          </a:p>
        </p:txBody>
      </p:sp>
    </p:spTree>
    <p:extLst>
      <p:ext uri="{BB962C8B-B14F-4D97-AF65-F5344CB8AC3E}">
        <p14:creationId xmlns:p14="http://schemas.microsoft.com/office/powerpoint/2010/main" val="2858943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lvl1pPr algn="l" defTabSz="966702">
              <a:defRPr sz="1300"/>
            </a:lvl1pPr>
          </a:lstStyle>
          <a:p>
            <a:endParaRPr lang="en-US"/>
          </a:p>
        </p:txBody>
      </p:sp>
      <p:sp>
        <p:nvSpPr>
          <p:cNvPr id="5123" name="Rectangle 3"/>
          <p:cNvSpPr>
            <a:spLocks noGrp="1" noChangeArrowheads="1"/>
          </p:cNvSpPr>
          <p:nvPr>
            <p:ph type="dt" idx="1"/>
          </p:nvPr>
        </p:nvSpPr>
        <p:spPr bwMode="auto">
          <a:xfrm>
            <a:off x="4144964" y="0"/>
            <a:ext cx="3170237" cy="481013"/>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lvl1pPr algn="r" defTabSz="966702">
              <a:defRPr sz="1300"/>
            </a:lvl1pPr>
          </a:lstStyle>
          <a:p>
            <a:endParaRPr lang="en-US"/>
          </a:p>
        </p:txBody>
      </p:sp>
      <p:sp>
        <p:nvSpPr>
          <p:cNvPr id="5124"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74726" y="4560889"/>
            <a:ext cx="5365750" cy="4321175"/>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35" tIns="48317" rIns="96635" bIns="48317" numCol="1" anchor="b" anchorCtr="0" compatLnSpc="1">
            <a:prstTxWarp prst="textNoShape">
              <a:avLst/>
            </a:prstTxWarp>
          </a:bodyPr>
          <a:lstStyle>
            <a:lvl1pPr algn="l" defTabSz="966702">
              <a:defRPr sz="1300"/>
            </a:lvl1pPr>
          </a:lstStyle>
          <a:p>
            <a:endParaRPr lang="en-US"/>
          </a:p>
        </p:txBody>
      </p:sp>
      <p:sp>
        <p:nvSpPr>
          <p:cNvPr id="5127" name="Rectangle 7"/>
          <p:cNvSpPr>
            <a:spLocks noGrp="1" noChangeArrowheads="1"/>
          </p:cNvSpPr>
          <p:nvPr>
            <p:ph type="sldNum" sz="quarter" idx="5"/>
          </p:nvPr>
        </p:nvSpPr>
        <p:spPr bwMode="auto">
          <a:xfrm>
            <a:off x="4144964" y="9120188"/>
            <a:ext cx="3170237" cy="481012"/>
          </a:xfrm>
          <a:prstGeom prst="rect">
            <a:avLst/>
          </a:prstGeom>
          <a:noFill/>
          <a:ln w="9525">
            <a:noFill/>
            <a:miter lim="800000"/>
            <a:headEnd/>
            <a:tailEnd/>
          </a:ln>
          <a:effectLst/>
        </p:spPr>
        <p:txBody>
          <a:bodyPr vert="horz" wrap="square" lIns="96635" tIns="48317" rIns="96635" bIns="48317" numCol="1" anchor="b" anchorCtr="0" compatLnSpc="1">
            <a:prstTxWarp prst="textNoShape">
              <a:avLst/>
            </a:prstTxWarp>
          </a:bodyPr>
          <a:lstStyle>
            <a:lvl1pPr algn="r" defTabSz="966702">
              <a:defRPr sz="1300"/>
            </a:lvl1pPr>
          </a:lstStyle>
          <a:p>
            <a:fld id="{C3DFD409-5132-4074-AFAF-2AA769B1360A}" type="slidenum">
              <a:rPr lang="en-US"/>
              <a:pPr/>
              <a:t>‹#›</a:t>
            </a:fld>
            <a:endParaRPr lang="en-US"/>
          </a:p>
        </p:txBody>
      </p:sp>
    </p:spTree>
    <p:extLst>
      <p:ext uri="{BB962C8B-B14F-4D97-AF65-F5344CB8AC3E}">
        <p14:creationId xmlns:p14="http://schemas.microsoft.com/office/powerpoint/2010/main" val="3565119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ABCBE-62D3-4260-9F01-90855DAE8091}"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F3B0C-205A-45D6-BD02-5BEBB37CAC16}" type="slidenum">
              <a:rPr lang="en-US"/>
              <a:pPr/>
              <a:t>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23</a:t>
            </a:fld>
            <a:endParaRPr lang="en-US"/>
          </a:p>
        </p:txBody>
      </p:sp>
    </p:spTree>
    <p:extLst>
      <p:ext uri="{BB962C8B-B14F-4D97-AF65-F5344CB8AC3E}">
        <p14:creationId xmlns:p14="http://schemas.microsoft.com/office/powerpoint/2010/main" val="159615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39</a:t>
            </a:fld>
            <a:endParaRPr lang="en-US"/>
          </a:p>
        </p:txBody>
      </p:sp>
    </p:spTree>
    <p:extLst>
      <p:ext uri="{BB962C8B-B14F-4D97-AF65-F5344CB8AC3E}">
        <p14:creationId xmlns:p14="http://schemas.microsoft.com/office/powerpoint/2010/main" val="40942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6FB651-A9E5-45A1-B8BC-961B6F2CF584}" type="slidenum">
              <a:rPr lang="en-US"/>
              <a:pPr/>
              <a:t>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42</a:t>
            </a:fld>
            <a:endParaRPr lang="en-US"/>
          </a:p>
        </p:txBody>
      </p:sp>
    </p:spTree>
    <p:extLst>
      <p:ext uri="{BB962C8B-B14F-4D97-AF65-F5344CB8AC3E}">
        <p14:creationId xmlns:p14="http://schemas.microsoft.com/office/powerpoint/2010/main" val="2384728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1B985-93D5-4EC0-A3C4-D526FB0C15EA}" type="slidenum">
              <a:rPr lang="en-US"/>
              <a:pPr/>
              <a:t>46</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D7880-28E2-4349-B5B7-0B8F666E7966}" type="slidenum">
              <a:rPr lang="en-US"/>
              <a:pPr/>
              <a:t>5</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8</a:t>
            </a:fld>
            <a:endParaRPr lang="en-US"/>
          </a:p>
        </p:txBody>
      </p:sp>
    </p:spTree>
    <p:extLst>
      <p:ext uri="{BB962C8B-B14F-4D97-AF65-F5344CB8AC3E}">
        <p14:creationId xmlns:p14="http://schemas.microsoft.com/office/powerpoint/2010/main" val="313381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DFD409-5132-4074-AFAF-2AA769B1360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3FF53B-8799-49BE-A335-DB350F19DF13}" type="slidenum">
              <a:rPr lang="en-US"/>
              <a:pPr/>
              <a:t>‹#›</a:t>
            </a:fld>
            <a:endParaRPr lang="en-US"/>
          </a:p>
        </p:txBody>
      </p:sp>
    </p:spTree>
  </p:cSld>
  <p:clrMapOvr>
    <a:masterClrMapping/>
  </p:clrMapOvr>
  <p:transition advTm="10000">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49397A-AC42-4F52-829B-9417C9AB1E00}" type="slidenum">
              <a:rPr lang="en-US"/>
              <a:pPr/>
              <a:t>‹#›</a:t>
            </a:fld>
            <a:endParaRPr lang="en-US"/>
          </a:p>
        </p:txBody>
      </p:sp>
    </p:spTree>
  </p:cSld>
  <p:clrMapOvr>
    <a:masterClrMapping/>
  </p:clrMapOvr>
  <p:transition advTm="10000">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2E8063-7B1B-42E3-AA09-B0349F308589}" type="slidenum">
              <a:rPr lang="en-US"/>
              <a:pPr/>
              <a:t>‹#›</a:t>
            </a:fld>
            <a:endParaRPr lang="en-US"/>
          </a:p>
        </p:txBody>
      </p:sp>
    </p:spTree>
  </p:cSld>
  <p:clrMapOvr>
    <a:masterClrMapping/>
  </p:clrMapOvr>
  <p:transition advTm="10000">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7C620E-E135-4263-AFA6-A01A1F1A2E80}" type="slidenum">
              <a:rPr lang="en-US"/>
              <a:pPr/>
              <a:t>‹#›</a:t>
            </a:fld>
            <a:endParaRPr lang="en-US"/>
          </a:p>
        </p:txBody>
      </p:sp>
    </p:spTree>
  </p:cSld>
  <p:clrMapOvr>
    <a:masterClrMapping/>
  </p:clrMapOvr>
  <p:transition advTm="10000">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0A8B39-74D4-40C9-941D-61628974991E}" type="slidenum">
              <a:rPr lang="en-US"/>
              <a:pPr/>
              <a:t>‹#›</a:t>
            </a:fld>
            <a:endParaRPr lang="en-US"/>
          </a:p>
        </p:txBody>
      </p:sp>
    </p:spTree>
  </p:cSld>
  <p:clrMapOvr>
    <a:masterClrMapping/>
  </p:clrMapOvr>
  <p:transition advTm="10000">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2EC85C-E0DD-4AB2-8260-5C5240C3390F}" type="slidenum">
              <a:rPr lang="en-US"/>
              <a:pPr/>
              <a:t>‹#›</a:t>
            </a:fld>
            <a:endParaRPr lang="en-US"/>
          </a:p>
        </p:txBody>
      </p:sp>
    </p:spTree>
  </p:cSld>
  <p:clrMapOvr>
    <a:masterClrMapping/>
  </p:clrMapOvr>
  <p:transition advTm="10000">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3A743B9-6730-4F5C-8B57-DF98444BA031}" type="slidenum">
              <a:rPr lang="en-US"/>
              <a:pPr/>
              <a:t>‹#›</a:t>
            </a:fld>
            <a:endParaRPr lang="en-US"/>
          </a:p>
        </p:txBody>
      </p:sp>
    </p:spTree>
  </p:cSld>
  <p:clrMapOvr>
    <a:masterClrMapping/>
  </p:clrMapOvr>
  <p:transition advTm="10000">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AF7EAA2-B441-4A63-BA1C-0027E362F5FB}" type="slidenum">
              <a:rPr lang="en-US"/>
              <a:pPr/>
              <a:t>‹#›</a:t>
            </a:fld>
            <a:endParaRPr lang="en-US"/>
          </a:p>
        </p:txBody>
      </p:sp>
    </p:spTree>
  </p:cSld>
  <p:clrMapOvr>
    <a:masterClrMapping/>
  </p:clrMapOvr>
  <p:transition advTm="10000">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5DDD629-F10D-4912-A7EB-AAA9186DF559}" type="slidenum">
              <a:rPr lang="en-US"/>
              <a:pPr/>
              <a:t>‹#›</a:t>
            </a:fld>
            <a:endParaRPr lang="en-US"/>
          </a:p>
        </p:txBody>
      </p:sp>
    </p:spTree>
  </p:cSld>
  <p:clrMapOvr>
    <a:masterClrMapping/>
  </p:clrMapOvr>
  <p:transition advTm="10000">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4B3065-9C2B-40FB-8267-CE8BB52AA24E}" type="slidenum">
              <a:rPr lang="en-US"/>
              <a:pPr/>
              <a:t>‹#›</a:t>
            </a:fld>
            <a:endParaRPr lang="en-US"/>
          </a:p>
        </p:txBody>
      </p:sp>
    </p:spTree>
  </p:cSld>
  <p:clrMapOvr>
    <a:masterClrMapping/>
  </p:clrMapOvr>
  <p:transition advTm="10000">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256874-C986-41B8-9345-E2D4B3E188DF}" type="slidenum">
              <a:rPr lang="en-US"/>
              <a:pPr/>
              <a:t>‹#›</a:t>
            </a:fld>
            <a:endParaRPr lang="en-US"/>
          </a:p>
        </p:txBody>
      </p:sp>
    </p:spTree>
  </p:cSld>
  <p:clrMapOvr>
    <a:masterClrMapping/>
  </p:clrMapOvr>
  <p:transition advTm="10000">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445A2A-24E3-46BF-937F-9DED122C317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0000">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eso.floridascienceolympiad.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eso.floridascienceolympiad.org/"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mailto:mike@floridascienceolympiad.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floridascienceolympiad.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914400" y="381000"/>
            <a:ext cx="76200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8196" name="Text Box 4"/>
          <p:cNvSpPr txBox="1">
            <a:spLocks noChangeArrowheads="1"/>
          </p:cNvSpPr>
          <p:nvPr/>
        </p:nvSpPr>
        <p:spPr bwMode="auto">
          <a:xfrm>
            <a:off x="1025857" y="381000"/>
            <a:ext cx="7467600" cy="3139321"/>
          </a:xfrm>
          <a:prstGeom prst="rect">
            <a:avLst/>
          </a:prstGeom>
          <a:noFill/>
          <a:ln w="9525">
            <a:noFill/>
            <a:miter lim="800000"/>
            <a:headEnd/>
            <a:tailEnd/>
          </a:ln>
          <a:effectLst/>
        </p:spPr>
        <p:txBody>
          <a:bodyPr>
            <a:spAutoFit/>
          </a:bodyPr>
          <a:lstStyle/>
          <a:p>
            <a:r>
              <a:rPr lang="en-US" sz="6600" dirty="0" smtClean="0"/>
              <a:t>Event Supervisors </a:t>
            </a:r>
            <a:r>
              <a:rPr lang="en-US" sz="6600" smtClean="0"/>
              <a:t>and Assistants </a:t>
            </a:r>
            <a:r>
              <a:rPr lang="en-US" sz="6600" dirty="0"/>
              <a:t>Training Session </a:t>
            </a:r>
          </a:p>
        </p:txBody>
      </p:sp>
    </p:spTree>
  </p:cSld>
  <p:clrMapOvr>
    <a:masterClrMapping/>
  </p:clrMapOvr>
  <p:transition advTm="40182">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179388"/>
            <a:ext cx="7772400" cy="1143000"/>
          </a:xfrm>
        </p:spPr>
        <p:txBody>
          <a:bodyPr/>
          <a:lstStyle/>
          <a:p>
            <a:r>
              <a:rPr lang="en-US"/>
              <a:t>Designing Lab/Research Events</a:t>
            </a:r>
          </a:p>
        </p:txBody>
      </p:sp>
      <p:sp>
        <p:nvSpPr>
          <p:cNvPr id="132099" name="Rectangle 3"/>
          <p:cNvSpPr>
            <a:spLocks noGrp="1" noChangeArrowheads="1"/>
          </p:cNvSpPr>
          <p:nvPr>
            <p:ph type="body" idx="1"/>
          </p:nvPr>
        </p:nvSpPr>
        <p:spPr>
          <a:xfrm>
            <a:off x="685800" y="1106488"/>
            <a:ext cx="7772400" cy="4114800"/>
          </a:xfrm>
        </p:spPr>
        <p:txBody>
          <a:bodyPr/>
          <a:lstStyle/>
          <a:p>
            <a:pPr>
              <a:lnSpc>
                <a:spcPct val="90000"/>
              </a:lnSpc>
            </a:pPr>
            <a:r>
              <a:rPr lang="en-US"/>
              <a:t>Make sure you write items, questions or activities that are aligned to the rules.</a:t>
            </a:r>
          </a:p>
          <a:p>
            <a:pPr>
              <a:lnSpc>
                <a:spcPct val="90000"/>
              </a:lnSpc>
            </a:pPr>
            <a:r>
              <a:rPr lang="en-US"/>
              <a:t>Make several levels of items.  Create 1/3 of each at an easy, medium, and difficult level.</a:t>
            </a:r>
          </a:p>
          <a:p>
            <a:pPr>
              <a:lnSpc>
                <a:spcPct val="90000"/>
              </a:lnSpc>
            </a:pPr>
            <a:r>
              <a:rPr lang="en-US"/>
              <a:t>Make sure no one can get a 100%.  If several teams get 100%, it is difficult to determine 1</a:t>
            </a:r>
            <a:r>
              <a:rPr lang="en-US" baseline="30000"/>
              <a:t>st</a:t>
            </a:r>
            <a:r>
              <a:rPr lang="en-US"/>
              <a:t> place.</a:t>
            </a:r>
          </a:p>
          <a:p>
            <a:pPr>
              <a:lnSpc>
                <a:spcPct val="90000"/>
              </a:lnSpc>
            </a:pPr>
            <a:r>
              <a:rPr lang="en-US"/>
              <a:t>Have a system for breaking all ties.</a:t>
            </a:r>
          </a:p>
        </p:txBody>
      </p:sp>
      <p:sp>
        <p:nvSpPr>
          <p:cNvPr id="132100" name="Text Box 4"/>
          <p:cNvSpPr txBox="1">
            <a:spLocks noChangeArrowheads="1"/>
          </p:cNvSpPr>
          <p:nvPr/>
        </p:nvSpPr>
        <p:spPr bwMode="auto">
          <a:xfrm>
            <a:off x="3556000" y="5788025"/>
            <a:ext cx="5530850"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Lab/Research Events</a:t>
            </a:r>
          </a:p>
        </p:txBody>
      </p:sp>
    </p:spTree>
  </p:cSld>
  <p:clrMapOvr>
    <a:masterClrMapping/>
  </p:clrMapOvr>
  <p:transition advTm="104624">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44475"/>
            <a:ext cx="7772400" cy="1143000"/>
          </a:xfrm>
        </p:spPr>
        <p:txBody>
          <a:bodyPr/>
          <a:lstStyle/>
          <a:p>
            <a:r>
              <a:rPr lang="en-US"/>
              <a:t>Designing Lab/Research Events</a:t>
            </a:r>
          </a:p>
        </p:txBody>
      </p:sp>
      <p:sp>
        <p:nvSpPr>
          <p:cNvPr id="133123" name="Rectangle 3"/>
          <p:cNvSpPr>
            <a:spLocks noGrp="1" noChangeArrowheads="1"/>
          </p:cNvSpPr>
          <p:nvPr>
            <p:ph type="body" idx="1"/>
          </p:nvPr>
        </p:nvSpPr>
        <p:spPr>
          <a:xfrm>
            <a:off x="790575" y="1371600"/>
            <a:ext cx="7799388" cy="4114800"/>
          </a:xfrm>
        </p:spPr>
        <p:txBody>
          <a:bodyPr/>
          <a:lstStyle/>
          <a:p>
            <a:r>
              <a:rPr lang="en-US"/>
              <a:t>Know how ties will be broken.  This could be as simple as posting the questions that will be tie breakers. (For example, Question 1, 3, 5 in that order will break ties.)</a:t>
            </a:r>
          </a:p>
        </p:txBody>
      </p:sp>
      <p:sp>
        <p:nvSpPr>
          <p:cNvPr id="133124" name="Text Box 4"/>
          <p:cNvSpPr txBox="1">
            <a:spLocks noChangeArrowheads="1"/>
          </p:cNvSpPr>
          <p:nvPr/>
        </p:nvSpPr>
        <p:spPr bwMode="auto">
          <a:xfrm>
            <a:off x="3556000" y="5788025"/>
            <a:ext cx="5530850"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Lab/Research Events</a:t>
            </a:r>
          </a:p>
        </p:txBody>
      </p:sp>
    </p:spTree>
  </p:cSld>
  <p:clrMapOvr>
    <a:masterClrMapping/>
  </p:clrMapOvr>
  <p:transition advTm="32465">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244475"/>
            <a:ext cx="7772400" cy="1143000"/>
          </a:xfrm>
        </p:spPr>
        <p:txBody>
          <a:bodyPr/>
          <a:lstStyle/>
          <a:p>
            <a:r>
              <a:rPr lang="en-US"/>
              <a:t>Essays</a:t>
            </a:r>
          </a:p>
        </p:txBody>
      </p:sp>
      <p:sp>
        <p:nvSpPr>
          <p:cNvPr id="135171" name="Rectangle 3"/>
          <p:cNvSpPr>
            <a:spLocks noGrp="1" noChangeArrowheads="1"/>
          </p:cNvSpPr>
          <p:nvPr>
            <p:ph type="body" idx="1"/>
          </p:nvPr>
        </p:nvSpPr>
        <p:spPr>
          <a:xfrm>
            <a:off x="685800" y="1563688"/>
            <a:ext cx="7772400" cy="4114800"/>
          </a:xfrm>
        </p:spPr>
        <p:txBody>
          <a:bodyPr/>
          <a:lstStyle/>
          <a:p>
            <a:r>
              <a:rPr lang="en-US"/>
              <a:t>Write an answer key to the essay that you consider an ideal score.  </a:t>
            </a:r>
          </a:p>
          <a:p>
            <a:r>
              <a:rPr lang="en-US"/>
              <a:t>Identify factors that make it ideal.</a:t>
            </a:r>
          </a:p>
          <a:p>
            <a:r>
              <a:rPr lang="en-US"/>
              <a:t>Determine the number of points for ideal.</a:t>
            </a:r>
          </a:p>
          <a:p>
            <a:r>
              <a:rPr lang="en-US"/>
              <a:t>Determine what constitutes awarding fewer points.</a:t>
            </a:r>
          </a:p>
        </p:txBody>
      </p:sp>
      <p:sp>
        <p:nvSpPr>
          <p:cNvPr id="135172" name="Text Box 4"/>
          <p:cNvSpPr txBox="1">
            <a:spLocks noChangeArrowheads="1"/>
          </p:cNvSpPr>
          <p:nvPr/>
        </p:nvSpPr>
        <p:spPr bwMode="auto">
          <a:xfrm>
            <a:off x="3556000" y="5788025"/>
            <a:ext cx="5530850"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Lab/Research Events</a:t>
            </a:r>
          </a:p>
        </p:txBody>
      </p:sp>
    </p:spTree>
  </p:cSld>
  <p:clrMapOvr>
    <a:masterClrMapping/>
  </p:clrMapOvr>
  <p:transition advTm="41837">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0"/>
            <a:ext cx="7772400" cy="1143000"/>
          </a:xfrm>
        </p:spPr>
        <p:txBody>
          <a:bodyPr/>
          <a:lstStyle/>
          <a:p>
            <a:r>
              <a:rPr lang="en-US"/>
              <a:t>Calculations</a:t>
            </a:r>
          </a:p>
        </p:txBody>
      </p:sp>
      <p:sp>
        <p:nvSpPr>
          <p:cNvPr id="136195" name="Rectangle 3"/>
          <p:cNvSpPr>
            <a:spLocks noGrp="1" noChangeArrowheads="1"/>
          </p:cNvSpPr>
          <p:nvPr>
            <p:ph type="body" idx="1"/>
          </p:nvPr>
        </p:nvSpPr>
        <p:spPr>
          <a:xfrm>
            <a:off x="977900" y="806450"/>
            <a:ext cx="7772400" cy="4519613"/>
          </a:xfrm>
        </p:spPr>
        <p:txBody>
          <a:bodyPr/>
          <a:lstStyle/>
          <a:p>
            <a:pPr marL="0" indent="0">
              <a:lnSpc>
                <a:spcPct val="90000"/>
              </a:lnSpc>
              <a:buFontTx/>
              <a:buNone/>
              <a:tabLst>
                <a:tab pos="3082925" algn="l"/>
              </a:tabLst>
            </a:pPr>
            <a:r>
              <a:rPr lang="en-US"/>
              <a:t>When scoring for calculations, determine a range that will receive highest number of points.</a:t>
            </a:r>
          </a:p>
          <a:p>
            <a:pPr marL="0" indent="0">
              <a:lnSpc>
                <a:spcPct val="90000"/>
              </a:lnSpc>
              <a:buFontTx/>
              <a:buNone/>
              <a:tabLst>
                <a:tab pos="3082925" algn="l"/>
              </a:tabLst>
            </a:pPr>
            <a:endParaRPr lang="en-US" sz="2000"/>
          </a:p>
          <a:p>
            <a:pPr marL="0" indent="0">
              <a:lnSpc>
                <a:spcPct val="90000"/>
              </a:lnSpc>
              <a:buFontTx/>
              <a:buNone/>
              <a:tabLst>
                <a:tab pos="3082925" algn="l"/>
              </a:tabLst>
            </a:pPr>
            <a:r>
              <a:rPr lang="en-US" sz="2000"/>
              <a:t>Example:  Measuring mass and acceleration to find force, student collects the following data and finds the force to equal 56.7 N:  </a:t>
            </a:r>
          </a:p>
          <a:p>
            <a:pPr marL="0" indent="0">
              <a:lnSpc>
                <a:spcPct val="90000"/>
              </a:lnSpc>
              <a:buFontTx/>
              <a:buNone/>
              <a:tabLst>
                <a:tab pos="3082925" algn="l"/>
              </a:tabLst>
            </a:pPr>
            <a:r>
              <a:rPr lang="en-US" sz="2000"/>
              <a:t>     m = 10.5 kg</a:t>
            </a:r>
          </a:p>
          <a:p>
            <a:pPr marL="0" indent="0">
              <a:lnSpc>
                <a:spcPct val="90000"/>
              </a:lnSpc>
              <a:buFontTx/>
              <a:buNone/>
              <a:tabLst>
                <a:tab pos="3082925" algn="l"/>
              </a:tabLst>
            </a:pPr>
            <a:r>
              <a:rPr lang="en-US" sz="2000"/>
              <a:t>     a = 5.4 m/s</a:t>
            </a:r>
            <a:r>
              <a:rPr lang="en-US" sz="2000" baseline="30000"/>
              <a:t>2</a:t>
            </a:r>
            <a:endParaRPr lang="en-US" sz="2000"/>
          </a:p>
          <a:p>
            <a:pPr marL="0" indent="0">
              <a:lnSpc>
                <a:spcPct val="90000"/>
              </a:lnSpc>
              <a:buFontTx/>
              <a:buNone/>
              <a:tabLst>
                <a:tab pos="3082925" algn="l"/>
              </a:tabLst>
            </a:pPr>
            <a:endParaRPr lang="en-US" sz="2000"/>
          </a:p>
          <a:p>
            <a:pPr marL="0" indent="0">
              <a:lnSpc>
                <a:spcPct val="90000"/>
              </a:lnSpc>
              <a:buFontTx/>
              <a:buNone/>
              <a:tabLst>
                <a:tab pos="3082925" algn="l"/>
              </a:tabLst>
            </a:pPr>
            <a:r>
              <a:rPr lang="en-US" sz="2000"/>
              <a:t>A scoring rubric might give:  	5 points for 58 and 55</a:t>
            </a:r>
          </a:p>
          <a:p>
            <a:pPr marL="0" indent="0">
              <a:lnSpc>
                <a:spcPct val="90000"/>
              </a:lnSpc>
              <a:buFontTx/>
              <a:buNone/>
              <a:tabLst>
                <a:tab pos="3082925" algn="l"/>
              </a:tabLst>
            </a:pPr>
            <a:r>
              <a:rPr lang="en-US" sz="2000"/>
              <a:t>	3 points for 61 and 52</a:t>
            </a:r>
          </a:p>
          <a:p>
            <a:pPr marL="0" indent="0">
              <a:lnSpc>
                <a:spcPct val="90000"/>
              </a:lnSpc>
              <a:buFontTx/>
              <a:buNone/>
              <a:tabLst>
                <a:tab pos="3082925" algn="l"/>
              </a:tabLst>
            </a:pPr>
            <a:r>
              <a:rPr lang="en-US" sz="2000"/>
              <a:t>	0 points if beyond 61 and 52</a:t>
            </a:r>
            <a:endParaRPr lang="en-US" sz="2000" baseline="30000"/>
          </a:p>
          <a:p>
            <a:pPr marL="0" indent="0">
              <a:lnSpc>
                <a:spcPct val="90000"/>
              </a:lnSpc>
              <a:buFontTx/>
              <a:buNone/>
              <a:tabLst>
                <a:tab pos="3082925" algn="l"/>
              </a:tabLst>
            </a:pPr>
            <a:endParaRPr lang="en-US" sz="2000"/>
          </a:p>
        </p:txBody>
      </p:sp>
      <p:sp>
        <p:nvSpPr>
          <p:cNvPr id="136196" name="Text Box 4"/>
          <p:cNvSpPr txBox="1">
            <a:spLocks noChangeArrowheads="1"/>
          </p:cNvSpPr>
          <p:nvPr/>
        </p:nvSpPr>
        <p:spPr bwMode="auto">
          <a:xfrm>
            <a:off x="3556000" y="5788025"/>
            <a:ext cx="5530850"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Lab/Research Events</a:t>
            </a:r>
          </a:p>
        </p:txBody>
      </p:sp>
    </p:spTree>
  </p:cSld>
  <p:clrMapOvr>
    <a:masterClrMapping/>
  </p:clrMapOvr>
  <p:transition advTm="85871">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5800" y="244475"/>
            <a:ext cx="7772400" cy="1143000"/>
          </a:xfrm>
        </p:spPr>
        <p:txBody>
          <a:bodyPr/>
          <a:lstStyle/>
          <a:p>
            <a:r>
              <a:rPr lang="en-US"/>
              <a:t>Designing Lab Events</a:t>
            </a:r>
          </a:p>
        </p:txBody>
      </p:sp>
      <p:sp>
        <p:nvSpPr>
          <p:cNvPr id="137219" name="Rectangle 3"/>
          <p:cNvSpPr>
            <a:spLocks noGrp="1" noChangeArrowheads="1"/>
          </p:cNvSpPr>
          <p:nvPr>
            <p:ph type="body" idx="1"/>
          </p:nvPr>
        </p:nvSpPr>
        <p:spPr>
          <a:xfrm>
            <a:off x="685800" y="1563688"/>
            <a:ext cx="7772400" cy="4114800"/>
          </a:xfrm>
        </p:spPr>
        <p:txBody>
          <a:bodyPr/>
          <a:lstStyle/>
          <a:p>
            <a:r>
              <a:rPr lang="en-US"/>
              <a:t>Be clear and concise about what you want students to do.</a:t>
            </a:r>
          </a:p>
          <a:p>
            <a:r>
              <a:rPr lang="en-US"/>
              <a:t>Stay away from tricky questions.</a:t>
            </a:r>
          </a:p>
          <a:p>
            <a:r>
              <a:rPr lang="en-US"/>
              <a:t>Try to do as much hands on as possible.</a:t>
            </a:r>
          </a:p>
          <a:p>
            <a:r>
              <a:rPr lang="en-US"/>
              <a:t>Ensure that there is a space for NAMES and TEAM NUMBERS</a:t>
            </a:r>
          </a:p>
        </p:txBody>
      </p:sp>
      <p:sp>
        <p:nvSpPr>
          <p:cNvPr id="137220" name="Text Box 4"/>
          <p:cNvSpPr txBox="1">
            <a:spLocks noChangeArrowheads="1"/>
          </p:cNvSpPr>
          <p:nvPr/>
        </p:nvSpPr>
        <p:spPr bwMode="auto">
          <a:xfrm>
            <a:off x="3556000" y="5788025"/>
            <a:ext cx="5530850"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Lab/Research Events</a:t>
            </a:r>
          </a:p>
        </p:txBody>
      </p:sp>
    </p:spTree>
  </p:cSld>
  <p:clrMapOvr>
    <a:masterClrMapping/>
  </p:clrMapOvr>
  <p:transition advTm="63237">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88900"/>
            <a:ext cx="7772400" cy="1143000"/>
          </a:xfrm>
        </p:spPr>
        <p:txBody>
          <a:bodyPr/>
          <a:lstStyle/>
          <a:p>
            <a:r>
              <a:rPr lang="en-US"/>
              <a:t>Engineering Events</a:t>
            </a:r>
          </a:p>
        </p:txBody>
      </p:sp>
      <p:sp>
        <p:nvSpPr>
          <p:cNvPr id="2" name="Content Placeholder 1"/>
          <p:cNvSpPr>
            <a:spLocks noGrp="1"/>
          </p:cNvSpPr>
          <p:nvPr>
            <p:ph idx="1"/>
          </p:nvPr>
        </p:nvSpPr>
        <p:spPr/>
        <p:txBody>
          <a:bodyPr/>
          <a:lstStyle/>
          <a:p>
            <a:endParaRPr lang="en-US"/>
          </a:p>
        </p:txBody>
      </p:sp>
      <p:pic>
        <p:nvPicPr>
          <p:cNvPr id="6146" name="Picture 2" descr="C:\Users\Mike\Pictures\Science Olympiad 2014\Florida Science Olympiad-2014\FSO_2014_SLR-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467" y="1128827"/>
            <a:ext cx="6149252" cy="410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8025">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1" name="Text Box 9"/>
          <p:cNvSpPr txBox="1">
            <a:spLocks noChangeArrowheads="1"/>
          </p:cNvSpPr>
          <p:nvPr/>
        </p:nvSpPr>
        <p:spPr bwMode="auto">
          <a:xfrm>
            <a:off x="4032250" y="5788025"/>
            <a:ext cx="5033963"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Engineering Events</a:t>
            </a:r>
          </a:p>
        </p:txBody>
      </p:sp>
      <p:sp>
        <p:nvSpPr>
          <p:cNvPr id="54282"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dirty="0" smtClean="0"/>
              <a:t>Impounding/Construction</a:t>
            </a:r>
            <a:endParaRPr lang="en-US" sz="4400" dirty="0"/>
          </a:p>
        </p:txBody>
      </p:sp>
      <p:sp>
        <p:nvSpPr>
          <p:cNvPr id="54283" name="Text Box 11"/>
          <p:cNvSpPr txBox="1">
            <a:spLocks noChangeArrowheads="1"/>
          </p:cNvSpPr>
          <p:nvPr/>
        </p:nvSpPr>
        <p:spPr bwMode="auto">
          <a:xfrm>
            <a:off x="914400" y="914400"/>
            <a:ext cx="7696200" cy="3570208"/>
          </a:xfrm>
          <a:prstGeom prst="rect">
            <a:avLst/>
          </a:prstGeom>
          <a:noFill/>
          <a:ln w="9525">
            <a:noFill/>
            <a:miter lim="800000"/>
            <a:headEnd/>
            <a:tailEnd/>
          </a:ln>
          <a:effectLst/>
        </p:spPr>
        <p:txBody>
          <a:bodyPr>
            <a:spAutoFit/>
          </a:bodyPr>
          <a:lstStyle/>
          <a:p>
            <a:pPr marL="457200" indent="-457200" algn="l">
              <a:tabLst>
                <a:tab pos="393700" algn="l"/>
              </a:tabLst>
            </a:pPr>
            <a:r>
              <a:rPr lang="en-US" sz="3200" dirty="0" smtClean="0"/>
              <a:t>Construction Events:</a:t>
            </a:r>
          </a:p>
          <a:p>
            <a:pPr marL="457200" indent="-457200" algn="l">
              <a:tabLst>
                <a:tab pos="393700" algn="l"/>
              </a:tabLst>
            </a:pPr>
            <a:endParaRPr lang="en-US" sz="1600" dirty="0"/>
          </a:p>
          <a:p>
            <a:pPr marL="514350" indent="-514350" algn="l">
              <a:buFont typeface="+mj-lt"/>
              <a:buAutoNum type="arabicPeriod"/>
            </a:pPr>
            <a:r>
              <a:rPr lang="en-US" dirty="0" smtClean="0"/>
              <a:t>Bridge Building</a:t>
            </a:r>
          </a:p>
          <a:p>
            <a:pPr marL="514350" indent="-514350" algn="l">
              <a:buFont typeface="+mj-lt"/>
              <a:buAutoNum type="arabicPeriod"/>
            </a:pPr>
            <a:r>
              <a:rPr lang="en-US" dirty="0" smtClean="0"/>
              <a:t>Mystery Packaging</a:t>
            </a:r>
          </a:p>
          <a:p>
            <a:pPr marL="514350" indent="-514350" algn="l">
              <a:buFont typeface="+mj-lt"/>
              <a:buAutoNum type="arabicPeriod"/>
            </a:pPr>
            <a:endParaRPr lang="en-US" dirty="0"/>
          </a:p>
          <a:p>
            <a:pPr algn="l"/>
            <a:r>
              <a:rPr lang="en-US" sz="3200" dirty="0" smtClean="0"/>
              <a:t>Impound Event:</a:t>
            </a:r>
          </a:p>
          <a:p>
            <a:pPr algn="l"/>
            <a:endParaRPr lang="en-US" sz="1600" dirty="0" smtClean="0"/>
          </a:p>
          <a:p>
            <a:pPr marL="514350" indent="-514350" algn="l">
              <a:buFont typeface="+mj-lt"/>
              <a:buAutoNum type="arabicPeriod"/>
            </a:pPr>
            <a:r>
              <a:rPr lang="en-US" dirty="0" smtClean="0"/>
              <a:t>Water Rockets</a:t>
            </a:r>
            <a:endParaRPr lang="en-US" dirty="0"/>
          </a:p>
          <a:p>
            <a:pPr algn="l">
              <a:tabLst>
                <a:tab pos="393700" algn="l"/>
              </a:tabLst>
            </a:pPr>
            <a:endParaRPr lang="en-US" sz="3200" dirty="0"/>
          </a:p>
        </p:txBody>
      </p:sp>
      <p:pic>
        <p:nvPicPr>
          <p:cNvPr id="54284" name="Picture 12" descr="MVC-003S"/>
          <p:cNvPicPr>
            <a:picLocks noChangeAspect="1" noChangeArrowheads="1"/>
          </p:cNvPicPr>
          <p:nvPr/>
        </p:nvPicPr>
        <p:blipFill>
          <a:blip r:embed="rId3" cstate="print"/>
          <a:srcRect l="20100" r="21150"/>
          <a:stretch>
            <a:fillRect/>
          </a:stretch>
        </p:blipFill>
        <p:spPr bwMode="auto">
          <a:xfrm>
            <a:off x="5768975" y="1630363"/>
            <a:ext cx="2613025" cy="3333750"/>
          </a:xfrm>
          <a:prstGeom prst="rect">
            <a:avLst/>
          </a:prstGeom>
          <a:noFill/>
          <a:ln w="38100">
            <a:solidFill>
              <a:srgbClr val="800080"/>
            </a:solidFill>
            <a:miter lim="800000"/>
            <a:headEnd/>
            <a:tailEnd/>
          </a:ln>
        </p:spPr>
      </p:pic>
    </p:spTree>
    <p:extLst>
      <p:ext uri="{BB962C8B-B14F-4D97-AF65-F5344CB8AC3E}">
        <p14:creationId xmlns:p14="http://schemas.microsoft.com/office/powerpoint/2010/main" val="2363178981"/>
      </p:ext>
    </p:extLst>
  </p:cSld>
  <p:clrMapOvr>
    <a:masterClrMapping/>
  </p:clrMapOvr>
  <p:transition advTm="10000">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394330"/>
      </p:ext>
    </p:extLst>
  </p:cSld>
  <p:clrMapOvr>
    <a:masterClrMapping/>
  </p:clrMapOvr>
  <p:transition advTm="10000">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dirty="0" smtClean="0"/>
              <a:t>Construction Events</a:t>
            </a:r>
            <a:endParaRPr lang="en-US" sz="4400" dirty="0"/>
          </a:p>
        </p:txBody>
      </p:sp>
      <p:sp>
        <p:nvSpPr>
          <p:cNvPr id="53260" name="Text Box 12"/>
          <p:cNvSpPr txBox="1">
            <a:spLocks noChangeArrowheads="1"/>
          </p:cNvSpPr>
          <p:nvPr/>
        </p:nvSpPr>
        <p:spPr bwMode="auto">
          <a:xfrm>
            <a:off x="914400" y="914400"/>
            <a:ext cx="7696200" cy="4524315"/>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a:t>If you are </a:t>
            </a:r>
            <a:r>
              <a:rPr lang="en-US" sz="3200" dirty="0" smtClean="0"/>
              <a:t>Event Supervision </a:t>
            </a:r>
            <a:r>
              <a:rPr lang="en-US" sz="3200" dirty="0"/>
              <a:t>at event that requires a device </a:t>
            </a:r>
            <a:r>
              <a:rPr lang="en-US" sz="3200" dirty="0" smtClean="0"/>
              <a:t>to be constructed, be ready for teams at 9:00 </a:t>
            </a:r>
          </a:p>
          <a:p>
            <a:pPr marL="234950" indent="-234950" algn="l">
              <a:buFontTx/>
              <a:buChar char="•"/>
              <a:tabLst>
                <a:tab pos="393700" algn="l"/>
              </a:tabLst>
            </a:pPr>
            <a:r>
              <a:rPr lang="en-US" sz="3200" dirty="0" smtClean="0"/>
              <a:t>Setup BEFORE 8:00 am </a:t>
            </a:r>
            <a:endParaRPr lang="en-US" dirty="0"/>
          </a:p>
          <a:p>
            <a:pPr marL="234950" indent="-234950" algn="l">
              <a:buFontTx/>
              <a:buChar char="•"/>
              <a:tabLst>
                <a:tab pos="393700" algn="l"/>
              </a:tabLst>
            </a:pPr>
            <a:r>
              <a:rPr lang="en-US" sz="3200" dirty="0" smtClean="0"/>
              <a:t>Make sure area is guarded for devices</a:t>
            </a:r>
          </a:p>
          <a:p>
            <a:pPr marL="234950" indent="-234950" algn="l">
              <a:buFontTx/>
              <a:buChar char="•"/>
              <a:tabLst>
                <a:tab pos="393700" algn="l"/>
              </a:tabLst>
            </a:pPr>
            <a:r>
              <a:rPr lang="en-US" sz="3200" dirty="0" smtClean="0"/>
              <a:t>Make sure teams have team number on devices</a:t>
            </a:r>
          </a:p>
          <a:p>
            <a:pPr marL="234950" indent="-234950" algn="l">
              <a:buFontTx/>
              <a:buChar char="•"/>
              <a:tabLst>
                <a:tab pos="393700" algn="l"/>
              </a:tabLst>
            </a:pPr>
            <a:r>
              <a:rPr lang="en-US" sz="3200" dirty="0" smtClean="0"/>
              <a:t>Teams must all report during construction period.</a:t>
            </a:r>
            <a:endParaRPr lang="en-US" sz="3200" dirty="0"/>
          </a:p>
        </p:txBody>
      </p:sp>
      <p:sp>
        <p:nvSpPr>
          <p:cNvPr id="53261" name="Text Box 13"/>
          <p:cNvSpPr txBox="1">
            <a:spLocks noChangeArrowheads="1"/>
          </p:cNvSpPr>
          <p:nvPr/>
        </p:nvSpPr>
        <p:spPr bwMode="auto">
          <a:xfrm>
            <a:off x="4032250" y="5788025"/>
            <a:ext cx="5033963"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Engineering Events</a:t>
            </a:r>
          </a:p>
        </p:txBody>
      </p:sp>
    </p:spTree>
    <p:extLst>
      <p:ext uri="{BB962C8B-B14F-4D97-AF65-F5344CB8AC3E}">
        <p14:creationId xmlns:p14="http://schemas.microsoft.com/office/powerpoint/2010/main" val="1004082434"/>
      </p:ext>
    </p:extLst>
  </p:cSld>
  <p:clrMapOvr>
    <a:masterClrMapping/>
  </p:clrMapOvr>
  <p:transition advTm="10000">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Impounding Engineering Event</a:t>
            </a:r>
          </a:p>
        </p:txBody>
      </p:sp>
      <p:sp>
        <p:nvSpPr>
          <p:cNvPr id="53260" name="Text Box 12"/>
          <p:cNvSpPr txBox="1">
            <a:spLocks noChangeArrowheads="1"/>
          </p:cNvSpPr>
          <p:nvPr/>
        </p:nvSpPr>
        <p:spPr bwMode="auto">
          <a:xfrm>
            <a:off x="914400" y="914400"/>
            <a:ext cx="7696200" cy="4278094"/>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a:t>If you are </a:t>
            </a:r>
            <a:r>
              <a:rPr lang="en-US" sz="3200" dirty="0" smtClean="0"/>
              <a:t>Event Supervision </a:t>
            </a:r>
            <a:r>
              <a:rPr lang="en-US" sz="3200" dirty="0"/>
              <a:t>at event that requires a device to be impounded, students will have until </a:t>
            </a:r>
            <a:r>
              <a:rPr lang="en-US" sz="3200" dirty="0" smtClean="0"/>
              <a:t>10:00 </a:t>
            </a:r>
            <a:r>
              <a:rPr lang="en-US" sz="3200" dirty="0"/>
              <a:t>am to turn in.</a:t>
            </a:r>
          </a:p>
          <a:p>
            <a:pPr marL="234950" indent="-234950" algn="l">
              <a:buFontTx/>
              <a:buChar char="•"/>
              <a:tabLst>
                <a:tab pos="393700" algn="l"/>
              </a:tabLst>
            </a:pPr>
            <a:endParaRPr lang="en-US" dirty="0"/>
          </a:p>
          <a:p>
            <a:pPr marL="234950" indent="-234950" algn="l">
              <a:buFontTx/>
              <a:buChar char="•"/>
              <a:tabLst>
                <a:tab pos="393700" algn="l"/>
              </a:tabLst>
            </a:pPr>
            <a:r>
              <a:rPr lang="en-US" sz="3200" dirty="0"/>
              <a:t>No modifications are allowed to device after this time.  But can suggest that something needs fixed.</a:t>
            </a:r>
          </a:p>
          <a:p>
            <a:pPr marL="234950" indent="-234950" algn="l">
              <a:buFontTx/>
              <a:buChar char="•"/>
              <a:tabLst>
                <a:tab pos="393700" algn="l"/>
              </a:tabLst>
            </a:pPr>
            <a:endParaRPr lang="en-US" dirty="0"/>
          </a:p>
          <a:p>
            <a:pPr marL="234950" indent="-234950" algn="l">
              <a:buFontTx/>
              <a:buChar char="•"/>
              <a:tabLst>
                <a:tab pos="393700" algn="l"/>
              </a:tabLst>
            </a:pPr>
            <a:r>
              <a:rPr lang="en-US" sz="3200" dirty="0"/>
              <a:t>Give students a receipt.</a:t>
            </a:r>
          </a:p>
        </p:txBody>
      </p:sp>
      <p:sp>
        <p:nvSpPr>
          <p:cNvPr id="53261" name="Text Box 13"/>
          <p:cNvSpPr txBox="1">
            <a:spLocks noChangeArrowheads="1"/>
          </p:cNvSpPr>
          <p:nvPr/>
        </p:nvSpPr>
        <p:spPr bwMode="auto">
          <a:xfrm>
            <a:off x="4032250" y="5788025"/>
            <a:ext cx="5033963"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Engineering Events</a:t>
            </a:r>
          </a:p>
        </p:txBody>
      </p:sp>
    </p:spTree>
    <p:extLst>
      <p:ext uri="{BB962C8B-B14F-4D97-AF65-F5344CB8AC3E}">
        <p14:creationId xmlns:p14="http://schemas.microsoft.com/office/powerpoint/2010/main" val="3110636496"/>
      </p:ext>
    </p:extLst>
  </p:cSld>
  <p:clrMapOvr>
    <a:masterClrMapping/>
  </p:clrMapOvr>
  <p:transition advTm="10000">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914400" y="381000"/>
            <a:ext cx="76200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4100" name="Text Box 4"/>
          <p:cNvSpPr txBox="1">
            <a:spLocks noChangeArrowheads="1"/>
          </p:cNvSpPr>
          <p:nvPr/>
        </p:nvSpPr>
        <p:spPr bwMode="auto">
          <a:xfrm>
            <a:off x="857250" y="223838"/>
            <a:ext cx="7429500" cy="3416320"/>
          </a:xfrm>
          <a:prstGeom prst="rect">
            <a:avLst/>
          </a:prstGeom>
          <a:noFill/>
          <a:ln w="9525">
            <a:noFill/>
            <a:miter lim="800000"/>
            <a:headEnd/>
            <a:tailEnd/>
          </a:ln>
          <a:effectLst/>
        </p:spPr>
        <p:txBody>
          <a:bodyPr>
            <a:spAutoFit/>
          </a:bodyPr>
          <a:lstStyle/>
          <a:p>
            <a:pPr algn="l"/>
            <a:r>
              <a:rPr lang="en-US" dirty="0"/>
              <a:t>The Science Olympiad was created in 1983 by Dr. Gerard J. Putz and Jack Cairns to increase interest in science and as an alternative to traditional science fairs and single-discipline tournaments. After successful trial Olympiads were held in their respective states of Michigan and Delaware, the Science Olympiad began to grow. Now, the Olympiad has members in almost all of the 50 states, totaling more than </a:t>
            </a:r>
            <a:r>
              <a:rPr lang="en-US" dirty="0" smtClean="0"/>
              <a:t>15,000 </a:t>
            </a:r>
            <a:r>
              <a:rPr lang="en-US" dirty="0"/>
              <a:t>actively participating K-12 schools.</a:t>
            </a:r>
            <a:endParaRPr lang="en-US" dirty="0">
              <a:latin typeface="CAC Futura Casual" pitchFamily="2" charset="0"/>
            </a:endParaRPr>
          </a:p>
        </p:txBody>
      </p:sp>
      <p:sp>
        <p:nvSpPr>
          <p:cNvPr id="4107" name="Text Box 11"/>
          <p:cNvSpPr txBox="1">
            <a:spLocks noChangeArrowheads="1"/>
          </p:cNvSpPr>
          <p:nvPr/>
        </p:nvSpPr>
        <p:spPr bwMode="auto">
          <a:xfrm>
            <a:off x="3925011" y="5793095"/>
            <a:ext cx="5153025" cy="762000"/>
          </a:xfrm>
          <a:prstGeom prst="rect">
            <a:avLst/>
          </a:prstGeom>
          <a:noFill/>
          <a:ln w="9525">
            <a:noFill/>
            <a:miter lim="800000"/>
            <a:headEnd/>
            <a:tailEnd/>
          </a:ln>
          <a:effectLst/>
        </p:spPr>
        <p:txBody>
          <a:bodyPr wrap="none">
            <a:spAutoFit/>
          </a:bodyPr>
          <a:lstStyle/>
          <a:p>
            <a:r>
              <a:rPr lang="en-US" sz="4400" dirty="0">
                <a:solidFill>
                  <a:schemeClr val="bg1"/>
                </a:solidFill>
                <a:latin typeface="Copperplate33bc" pitchFamily="34" charset="0"/>
              </a:rPr>
              <a:t>History of Event</a:t>
            </a:r>
            <a:endParaRPr lang="en-US" sz="4800" dirty="0">
              <a:solidFill>
                <a:schemeClr val="bg1"/>
              </a:solidFill>
              <a:latin typeface="HandelGothic BT" pitchFamily="82" charset="0"/>
            </a:endParaRPr>
          </a:p>
        </p:txBody>
      </p:sp>
      <p:pic>
        <p:nvPicPr>
          <p:cNvPr id="2050" name="Picture 2" descr="C:\Users\Mike\Pictures\Science Olympiad 2014\Florida Science Olympiad-2014\FSO_2014_SLR-06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69" b="34027"/>
          <a:stretch/>
        </p:blipFill>
        <p:spPr bwMode="auto">
          <a:xfrm>
            <a:off x="2959199" y="3216165"/>
            <a:ext cx="5327551" cy="2049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2743">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dirty="0"/>
              <a:t>Impounding</a:t>
            </a:r>
          </a:p>
        </p:txBody>
      </p:sp>
      <p:sp>
        <p:nvSpPr>
          <p:cNvPr id="55307" name="Text Box 11"/>
          <p:cNvSpPr txBox="1">
            <a:spLocks noChangeArrowheads="1"/>
          </p:cNvSpPr>
          <p:nvPr/>
        </p:nvSpPr>
        <p:spPr bwMode="auto">
          <a:xfrm>
            <a:off x="887105" y="682388"/>
            <a:ext cx="6073254" cy="3785652"/>
          </a:xfrm>
          <a:prstGeom prst="rect">
            <a:avLst/>
          </a:prstGeom>
          <a:noFill/>
          <a:ln w="9525">
            <a:noFill/>
            <a:miter lim="800000"/>
            <a:headEnd/>
            <a:tailEnd/>
          </a:ln>
          <a:effectLst/>
        </p:spPr>
        <p:txBody>
          <a:bodyPr wrap="square">
            <a:spAutoFit/>
          </a:bodyPr>
          <a:lstStyle/>
          <a:p>
            <a:pPr marL="234950" indent="-234950" algn="l">
              <a:buFontTx/>
              <a:buChar char="•"/>
              <a:tabLst>
                <a:tab pos="393700" algn="l"/>
              </a:tabLst>
            </a:pPr>
            <a:r>
              <a:rPr lang="en-US" sz="3200" dirty="0"/>
              <a:t>Do not release times, distances, and other pertinent information prior to the impounding.</a:t>
            </a:r>
          </a:p>
          <a:p>
            <a:pPr marL="234950" indent="-234950" algn="l">
              <a:buFontTx/>
              <a:buChar char="•"/>
              <a:tabLst>
                <a:tab pos="393700" algn="l"/>
              </a:tabLst>
            </a:pPr>
            <a:endParaRPr lang="en-US" dirty="0"/>
          </a:p>
          <a:p>
            <a:pPr marL="234950" indent="-234950" algn="l">
              <a:buFontTx/>
              <a:buChar char="•"/>
              <a:tabLst>
                <a:tab pos="393700" algn="l"/>
              </a:tabLst>
            </a:pPr>
            <a:r>
              <a:rPr lang="en-US" sz="3200" dirty="0"/>
              <a:t>Make sure students have their </a:t>
            </a:r>
            <a:r>
              <a:rPr lang="en-US" sz="3200" dirty="0" smtClean="0"/>
              <a:t>Team ID </a:t>
            </a:r>
            <a:r>
              <a:rPr lang="en-US" sz="3200" dirty="0"/>
              <a:t>numbers and names on the devices.</a:t>
            </a:r>
          </a:p>
          <a:p>
            <a:pPr marL="234950" indent="-234950" algn="l">
              <a:buFontTx/>
              <a:buChar char="•"/>
              <a:tabLst>
                <a:tab pos="393700" algn="l"/>
              </a:tabLst>
            </a:pPr>
            <a:endParaRPr lang="en-US" dirty="0"/>
          </a:p>
        </p:txBody>
      </p:sp>
      <p:sp>
        <p:nvSpPr>
          <p:cNvPr id="55308" name="Text Box 12"/>
          <p:cNvSpPr txBox="1">
            <a:spLocks noChangeArrowheads="1"/>
          </p:cNvSpPr>
          <p:nvPr/>
        </p:nvSpPr>
        <p:spPr bwMode="auto">
          <a:xfrm>
            <a:off x="4032250" y="5788025"/>
            <a:ext cx="5033963"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Engineering Events</a:t>
            </a:r>
          </a:p>
        </p:txBody>
      </p:sp>
    </p:spTree>
    <p:extLst>
      <p:ext uri="{BB962C8B-B14F-4D97-AF65-F5344CB8AC3E}">
        <p14:creationId xmlns:p14="http://schemas.microsoft.com/office/powerpoint/2010/main" val="1561774998"/>
      </p:ext>
    </p:extLst>
  </p:cSld>
  <p:clrMapOvr>
    <a:masterClrMapping/>
  </p:clrMapOvr>
  <p:transition advTm="10000">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304800"/>
            <a:ext cx="7772400" cy="1143000"/>
          </a:xfrm>
        </p:spPr>
        <p:txBody>
          <a:bodyPr/>
          <a:lstStyle/>
          <a:p>
            <a:r>
              <a:rPr lang="en-US" dirty="0" smtClean="0"/>
              <a:t>Event Supervisor </a:t>
            </a:r>
            <a:r>
              <a:rPr lang="en-US" dirty="0"/>
              <a:t>Procedures</a:t>
            </a:r>
          </a:p>
        </p:txBody>
      </p:sp>
      <p:pic>
        <p:nvPicPr>
          <p:cNvPr id="7170" name="Picture 2" descr="C:\Users\Mike\Pictures\Science Olympiad 2014\Florida Science Olympiad-2014\FSO_2014_SLR-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842" y="1198180"/>
            <a:ext cx="5959365" cy="397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872"/>
      </p:ext>
    </p:extLst>
  </p:cSld>
  <p:clrMapOvr>
    <a:masterClrMapping/>
  </p:clrMapOvr>
  <p:transition advTm="10000">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Text Box 9"/>
          <p:cNvSpPr txBox="1">
            <a:spLocks noChangeArrowheads="1"/>
          </p:cNvSpPr>
          <p:nvPr/>
        </p:nvSpPr>
        <p:spPr bwMode="auto">
          <a:xfrm>
            <a:off x="4180646"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56330"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dirty="0" smtClean="0"/>
              <a:t>Team Numbers</a:t>
            </a:r>
            <a:endParaRPr lang="en-US" sz="4400" dirty="0"/>
          </a:p>
        </p:txBody>
      </p:sp>
      <p:sp>
        <p:nvSpPr>
          <p:cNvPr id="56331" name="Text Box 11"/>
          <p:cNvSpPr txBox="1">
            <a:spLocks noChangeArrowheads="1"/>
          </p:cNvSpPr>
          <p:nvPr/>
        </p:nvSpPr>
        <p:spPr bwMode="auto">
          <a:xfrm>
            <a:off x="914400" y="914400"/>
            <a:ext cx="7696200" cy="4524315"/>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a:t>Students must have these before they compete.  </a:t>
            </a:r>
          </a:p>
          <a:p>
            <a:pPr marL="234950" indent="-234950" algn="l">
              <a:buFontTx/>
              <a:buChar char="•"/>
              <a:tabLst>
                <a:tab pos="393700" algn="l"/>
              </a:tabLst>
            </a:pPr>
            <a:r>
              <a:rPr lang="en-US" sz="3200" dirty="0"/>
              <a:t>Make sure they have a wristband and </a:t>
            </a:r>
            <a:r>
              <a:rPr lang="en-US" sz="3200" dirty="0" smtClean="0"/>
              <a:t>check to be sure the team number is on it. </a:t>
            </a:r>
          </a:p>
          <a:p>
            <a:pPr marL="234950" indent="-234950" algn="l">
              <a:buFontTx/>
              <a:buChar char="•"/>
              <a:tabLst>
                <a:tab pos="393700" algn="l"/>
              </a:tabLst>
            </a:pPr>
            <a:r>
              <a:rPr lang="en-US" sz="3200" dirty="0" smtClean="0"/>
              <a:t>Make sure they are in the correct hour.</a:t>
            </a:r>
          </a:p>
          <a:p>
            <a:pPr marL="234950" indent="-234950" algn="l">
              <a:buFontTx/>
              <a:buChar char="•"/>
              <a:tabLst>
                <a:tab pos="393700" algn="l"/>
              </a:tabLst>
            </a:pPr>
            <a:r>
              <a:rPr lang="en-US" sz="3200" dirty="0" smtClean="0"/>
              <a:t>You </a:t>
            </a:r>
            <a:r>
              <a:rPr lang="en-US" sz="3200" dirty="0"/>
              <a:t>also have them on the scoring summary sheet</a:t>
            </a:r>
            <a:r>
              <a:rPr lang="en-US" sz="3200" dirty="0" smtClean="0"/>
              <a:t>.</a:t>
            </a:r>
          </a:p>
          <a:p>
            <a:pPr marL="234950" indent="-234950" algn="l">
              <a:buFontTx/>
              <a:buChar char="•"/>
              <a:tabLst>
                <a:tab pos="393700" algn="l"/>
              </a:tabLst>
            </a:pPr>
            <a:r>
              <a:rPr lang="en-US" sz="3200" dirty="0" smtClean="0"/>
              <a:t>Students MUST sign in as they enter the room or location.</a:t>
            </a:r>
            <a:endParaRPr lang="en-US" sz="3200" dirty="0"/>
          </a:p>
        </p:txBody>
      </p:sp>
    </p:spTree>
    <p:extLst>
      <p:ext uri="{BB962C8B-B14F-4D97-AF65-F5344CB8AC3E}">
        <p14:creationId xmlns:p14="http://schemas.microsoft.com/office/powerpoint/2010/main" val="4273478849"/>
      </p:ext>
    </p:extLst>
  </p:cSld>
  <p:clrMapOvr>
    <a:masterClrMapping/>
  </p:clrMapOvr>
  <p:transition advTm="10000">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1583"/>
            <a:ext cx="7772400" cy="1143000"/>
          </a:xfrm>
        </p:spPr>
        <p:txBody>
          <a:bodyPr/>
          <a:lstStyle/>
          <a:p>
            <a:r>
              <a:rPr lang="en-US" dirty="0" smtClean="0"/>
              <a:t>Event Templates</a:t>
            </a:r>
            <a:endParaRPr lang="en-US" dirty="0"/>
          </a:p>
        </p:txBody>
      </p:sp>
      <p:sp>
        <p:nvSpPr>
          <p:cNvPr id="3" name="Content Placeholder 2"/>
          <p:cNvSpPr>
            <a:spLocks noGrp="1"/>
          </p:cNvSpPr>
          <p:nvPr>
            <p:ph idx="1"/>
          </p:nvPr>
        </p:nvSpPr>
        <p:spPr>
          <a:xfrm>
            <a:off x="899808" y="1105710"/>
            <a:ext cx="7772400" cy="4114800"/>
          </a:xfrm>
        </p:spPr>
        <p:txBody>
          <a:bodyPr/>
          <a:lstStyle/>
          <a:p>
            <a:r>
              <a:rPr lang="en-US" dirty="0" smtClean="0"/>
              <a:t>To help with Scoring, make sure your test and lab sheets have a format like this one:</a:t>
            </a:r>
          </a:p>
          <a:p>
            <a:endParaRPr lang="en-US" dirty="0"/>
          </a:p>
          <a:p>
            <a:endParaRPr lang="en-US"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09" t="27678" r="13274" b="21121"/>
          <a:stretch/>
        </p:blipFill>
        <p:spPr bwMode="auto">
          <a:xfrm>
            <a:off x="1692616" y="2256822"/>
            <a:ext cx="6264610" cy="300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400603"/>
      </p:ext>
    </p:extLst>
  </p:cSld>
  <p:clrMapOvr>
    <a:masterClrMapping/>
  </p:clrMapOvr>
  <p:transition advTm="10000">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8" name="Text Box 10"/>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63499" name="Text Box 11"/>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dirty="0" smtClean="0"/>
              <a:t>Event Start Time</a:t>
            </a:r>
            <a:endParaRPr lang="en-US" sz="4400" dirty="0"/>
          </a:p>
        </p:txBody>
      </p:sp>
      <p:sp>
        <p:nvSpPr>
          <p:cNvPr id="63500" name="Text Box 12"/>
          <p:cNvSpPr txBox="1">
            <a:spLocks noChangeArrowheads="1"/>
          </p:cNvSpPr>
          <p:nvPr/>
        </p:nvSpPr>
        <p:spPr bwMode="auto">
          <a:xfrm>
            <a:off x="914400" y="914400"/>
            <a:ext cx="7620000" cy="3539430"/>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smtClean="0"/>
              <a:t>Use Internet/Cell Phone Time</a:t>
            </a:r>
          </a:p>
          <a:p>
            <a:pPr marL="234950" indent="-234950" algn="l">
              <a:buFontTx/>
              <a:buChar char="•"/>
              <a:tabLst>
                <a:tab pos="393700" algn="l"/>
              </a:tabLst>
            </a:pPr>
            <a:r>
              <a:rPr lang="en-US" sz="3200" dirty="0" smtClean="0"/>
              <a:t>Let teams in even if they are late, but don’t give them extra time at the end.  </a:t>
            </a:r>
          </a:p>
          <a:p>
            <a:pPr marL="234950" indent="-234950" algn="l">
              <a:buFontTx/>
              <a:buChar char="•"/>
              <a:tabLst>
                <a:tab pos="393700" algn="l"/>
              </a:tabLst>
            </a:pPr>
            <a:r>
              <a:rPr lang="en-US" sz="3200" dirty="0" smtClean="0"/>
              <a:t>It is not a benefit if they are late.</a:t>
            </a:r>
          </a:p>
          <a:p>
            <a:pPr marL="234950" indent="-234950" algn="l">
              <a:buFontTx/>
              <a:buChar char="•"/>
              <a:tabLst>
                <a:tab pos="393700" algn="l"/>
              </a:tabLst>
            </a:pPr>
            <a:r>
              <a:rPr lang="en-US" sz="3200" dirty="0" smtClean="0"/>
              <a:t>If they come in and disturb, then they can be disqualified.</a:t>
            </a:r>
            <a:endParaRPr lang="en-US" sz="3200" dirty="0" smtClean="0">
              <a:solidFill>
                <a:srgbClr val="EAEAEA"/>
              </a:solidFill>
              <a:latin typeface="Arial" charset="0"/>
            </a:endParaRPr>
          </a:p>
          <a:p>
            <a:pPr marL="234950" indent="-234950" algn="l">
              <a:tabLst>
                <a:tab pos="393700" algn="l"/>
              </a:tabLst>
            </a:pPr>
            <a:endParaRPr lang="en-US" sz="3200" dirty="0" smtClean="0"/>
          </a:p>
        </p:txBody>
      </p:sp>
    </p:spTree>
    <p:extLst>
      <p:ext uri="{BB962C8B-B14F-4D97-AF65-F5344CB8AC3E}">
        <p14:creationId xmlns:p14="http://schemas.microsoft.com/office/powerpoint/2010/main" val="3996037431"/>
      </p:ext>
    </p:extLst>
  </p:cSld>
  <p:clrMapOvr>
    <a:masterClrMapping/>
  </p:clrMapOvr>
  <p:transition advTm="10000">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0"/>
            <a:ext cx="7772400" cy="1143000"/>
          </a:xfrm>
        </p:spPr>
        <p:txBody>
          <a:bodyPr/>
          <a:lstStyle/>
          <a:p>
            <a:r>
              <a:rPr lang="en-US"/>
              <a:t>Schedule</a:t>
            </a:r>
          </a:p>
        </p:txBody>
      </p:sp>
      <p:sp>
        <p:nvSpPr>
          <p:cNvPr id="140293" name="Text Box 5"/>
          <p:cNvSpPr txBox="1">
            <a:spLocks noChangeArrowheads="1"/>
          </p:cNvSpPr>
          <p:nvPr/>
        </p:nvSpPr>
        <p:spPr bwMode="auto">
          <a:xfrm>
            <a:off x="1446213" y="1011238"/>
            <a:ext cx="7697787" cy="830997"/>
          </a:xfrm>
          <a:prstGeom prst="rect">
            <a:avLst/>
          </a:prstGeom>
          <a:noFill/>
          <a:ln w="38100" algn="ctr">
            <a:noFill/>
            <a:miter lim="800000"/>
            <a:headEnd/>
            <a:tailEnd/>
          </a:ln>
          <a:effectLst/>
        </p:spPr>
        <p:txBody>
          <a:bodyPr>
            <a:spAutoFit/>
          </a:bodyPr>
          <a:lstStyle/>
          <a:p>
            <a:pPr algn="l">
              <a:spcBef>
                <a:spcPct val="50000"/>
              </a:spcBef>
            </a:pPr>
            <a:r>
              <a:rPr lang="en-US" dirty="0"/>
              <a:t>Event       </a:t>
            </a:r>
            <a:r>
              <a:rPr lang="en-US" dirty="0" smtClean="0"/>
              <a:t>Impound?      </a:t>
            </a:r>
            <a:r>
              <a:rPr lang="en-US" dirty="0"/>
              <a:t>Teams Allowed      Times    </a:t>
            </a:r>
            <a:br>
              <a:rPr lang="en-US" dirty="0"/>
            </a:br>
            <a:r>
              <a:rPr lang="en-US" dirty="0"/>
              <a:t>                </a:t>
            </a:r>
          </a:p>
        </p:txBody>
      </p:sp>
      <p:sp>
        <p:nvSpPr>
          <p:cNvPr id="140298" name="Text Box 10"/>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140299" name="Rectangle 11"/>
          <p:cNvSpPr>
            <a:spLocks noChangeArrowheads="1"/>
          </p:cNvSpPr>
          <p:nvPr/>
        </p:nvSpPr>
        <p:spPr bwMode="auto">
          <a:xfrm>
            <a:off x="0" y="0"/>
            <a:ext cx="9144000" cy="457200"/>
          </a:xfrm>
          <a:prstGeom prst="rect">
            <a:avLst/>
          </a:prstGeom>
          <a:noFill/>
          <a:ln w="38100" cap="flat" cmpd="sng" algn="ctr">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23" t="38256" r="6821" b="26213"/>
          <a:stretch/>
        </p:blipFill>
        <p:spPr bwMode="auto">
          <a:xfrm>
            <a:off x="945929" y="2417427"/>
            <a:ext cx="7252139" cy="218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297" name="Line 9"/>
          <p:cNvSpPr>
            <a:spLocks noChangeShapeType="1"/>
          </p:cNvSpPr>
          <p:nvPr/>
        </p:nvSpPr>
        <p:spPr bwMode="auto">
          <a:xfrm flipH="1">
            <a:off x="7042150" y="1404938"/>
            <a:ext cx="82550" cy="1160462"/>
          </a:xfrm>
          <a:prstGeom prst="line">
            <a:avLst/>
          </a:prstGeom>
          <a:noFill/>
          <a:ln w="38100">
            <a:solidFill>
              <a:schemeClr val="tx1"/>
            </a:solidFill>
            <a:round/>
            <a:headEnd/>
            <a:tailEnd type="triangle" w="med" len="med"/>
          </a:ln>
          <a:effectLst/>
        </p:spPr>
        <p:txBody>
          <a:bodyPr/>
          <a:lstStyle/>
          <a:p>
            <a:endParaRPr lang="en-US"/>
          </a:p>
        </p:txBody>
      </p:sp>
      <p:sp>
        <p:nvSpPr>
          <p:cNvPr id="140294" name="Line 6"/>
          <p:cNvSpPr>
            <a:spLocks noChangeShapeType="1"/>
          </p:cNvSpPr>
          <p:nvPr/>
        </p:nvSpPr>
        <p:spPr bwMode="auto">
          <a:xfrm flipH="1">
            <a:off x="1870075" y="1541463"/>
            <a:ext cx="149225" cy="1147762"/>
          </a:xfrm>
          <a:prstGeom prst="line">
            <a:avLst/>
          </a:prstGeom>
          <a:noFill/>
          <a:ln w="38100">
            <a:solidFill>
              <a:schemeClr val="tx1"/>
            </a:solidFill>
            <a:round/>
            <a:headEnd/>
            <a:tailEnd type="triangle" w="med" len="med"/>
          </a:ln>
          <a:effectLst/>
        </p:spPr>
        <p:txBody>
          <a:bodyPr/>
          <a:lstStyle/>
          <a:p>
            <a:endParaRPr lang="en-US"/>
          </a:p>
        </p:txBody>
      </p:sp>
      <p:sp>
        <p:nvSpPr>
          <p:cNvPr id="140296" name="Line 8"/>
          <p:cNvSpPr>
            <a:spLocks noChangeShapeType="1"/>
          </p:cNvSpPr>
          <p:nvPr/>
        </p:nvSpPr>
        <p:spPr bwMode="auto">
          <a:xfrm flipH="1">
            <a:off x="5691117" y="1473200"/>
            <a:ext cx="177872" cy="2034275"/>
          </a:xfrm>
          <a:prstGeom prst="line">
            <a:avLst/>
          </a:prstGeom>
          <a:noFill/>
          <a:ln w="38100">
            <a:solidFill>
              <a:schemeClr val="tx1"/>
            </a:solidFill>
            <a:round/>
            <a:headEnd/>
            <a:tailEnd type="triangle" w="med" len="med"/>
          </a:ln>
          <a:effectLst/>
        </p:spPr>
        <p:txBody>
          <a:bodyPr/>
          <a:lstStyle/>
          <a:p>
            <a:endParaRPr lang="en-US"/>
          </a:p>
        </p:txBody>
      </p:sp>
      <p:sp>
        <p:nvSpPr>
          <p:cNvPr id="14" name="Line 8"/>
          <p:cNvSpPr>
            <a:spLocks noChangeShapeType="1"/>
          </p:cNvSpPr>
          <p:nvPr/>
        </p:nvSpPr>
        <p:spPr bwMode="auto">
          <a:xfrm>
            <a:off x="5879449" y="1487630"/>
            <a:ext cx="562294" cy="2019845"/>
          </a:xfrm>
          <a:prstGeom prst="line">
            <a:avLst/>
          </a:prstGeom>
          <a:noFill/>
          <a:ln w="38100">
            <a:solidFill>
              <a:schemeClr val="tx1"/>
            </a:solidFill>
            <a:round/>
            <a:headEnd/>
            <a:tailEnd type="triangle" w="med" len="med"/>
          </a:ln>
          <a:effectLst/>
        </p:spPr>
        <p:txBody>
          <a:bodyPr/>
          <a:lstStyle/>
          <a:p>
            <a:endParaRPr lang="en-US"/>
          </a:p>
        </p:txBody>
      </p:sp>
      <p:sp>
        <p:nvSpPr>
          <p:cNvPr id="140295" name="Line 7"/>
          <p:cNvSpPr>
            <a:spLocks noChangeShapeType="1"/>
          </p:cNvSpPr>
          <p:nvPr/>
        </p:nvSpPr>
        <p:spPr bwMode="auto">
          <a:xfrm>
            <a:off x="3302758" y="1541463"/>
            <a:ext cx="646672" cy="1147761"/>
          </a:xfrm>
          <a:prstGeom prst="line">
            <a:avLst/>
          </a:prstGeom>
          <a:noFill/>
          <a:ln w="38100">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090925371"/>
      </p:ext>
    </p:extLst>
  </p:cSld>
  <p:clrMapOvr>
    <a:masterClrMapping/>
  </p:clrMapOvr>
  <p:transition advTm="10000">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Text Box 9"/>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75786"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Event Instructions</a:t>
            </a:r>
          </a:p>
        </p:txBody>
      </p:sp>
      <p:sp>
        <p:nvSpPr>
          <p:cNvPr id="75787" name="Text Box 11"/>
          <p:cNvSpPr txBox="1">
            <a:spLocks noChangeArrowheads="1"/>
          </p:cNvSpPr>
          <p:nvPr/>
        </p:nvSpPr>
        <p:spPr bwMode="auto">
          <a:xfrm>
            <a:off x="914400" y="914400"/>
            <a:ext cx="7620000" cy="4524315"/>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a:t>Make sure before any student leaves your room that all materials have been returned, you have accounted for all handouts and that all supplies are clean.</a:t>
            </a:r>
          </a:p>
          <a:p>
            <a:pPr marL="234950" indent="-234950" algn="l">
              <a:buFontTx/>
              <a:buChar char="•"/>
              <a:tabLst>
                <a:tab pos="393700" algn="l"/>
              </a:tabLst>
            </a:pPr>
            <a:endParaRPr lang="en-US" sz="3200" dirty="0"/>
          </a:p>
          <a:p>
            <a:pPr marL="234950" indent="-234950" algn="l">
              <a:buFontTx/>
              <a:buChar char="•"/>
              <a:tabLst>
                <a:tab pos="393700" algn="l"/>
              </a:tabLst>
            </a:pPr>
            <a:r>
              <a:rPr lang="en-US" sz="3200" dirty="0"/>
              <a:t>To help with cleanup at end of day, please gather supplies to one place in the room</a:t>
            </a:r>
            <a:r>
              <a:rPr lang="en-US" sz="3200" dirty="0" smtClean="0"/>
              <a:t>.</a:t>
            </a:r>
          </a:p>
          <a:p>
            <a:pPr marL="234950" indent="-234950" algn="l">
              <a:buFontTx/>
              <a:buChar char="•"/>
              <a:tabLst>
                <a:tab pos="393700" algn="l"/>
              </a:tabLst>
            </a:pPr>
            <a:endParaRPr lang="en-US" sz="3200" dirty="0" smtClean="0"/>
          </a:p>
          <a:p>
            <a:pPr marL="234950" indent="-234950" algn="l">
              <a:buFontTx/>
              <a:buChar char="•"/>
              <a:tabLst>
                <a:tab pos="393700" algn="l"/>
              </a:tabLst>
            </a:pPr>
            <a:r>
              <a:rPr lang="en-US" sz="3200" dirty="0" smtClean="0">
                <a:latin typeface="+mj-lt"/>
              </a:rPr>
              <a:t>Bring back garbage bags</a:t>
            </a:r>
            <a:r>
              <a:rPr lang="en-US" sz="3200" dirty="0" smtClean="0">
                <a:latin typeface="Arial" charset="0"/>
              </a:rPr>
              <a:t>  </a:t>
            </a:r>
            <a:endParaRPr lang="en-US" sz="3200" dirty="0">
              <a:latin typeface="Arial" charset="0"/>
            </a:endParaRPr>
          </a:p>
        </p:txBody>
      </p:sp>
    </p:spTree>
    <p:extLst>
      <p:ext uri="{BB962C8B-B14F-4D97-AF65-F5344CB8AC3E}">
        <p14:creationId xmlns:p14="http://schemas.microsoft.com/office/powerpoint/2010/main" val="1662939994"/>
      </p:ext>
    </p:extLst>
  </p:cSld>
  <p:clrMapOvr>
    <a:masterClrMapping/>
  </p:clrMapOvr>
  <p:transition advTm="10000">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3" name="Text Box 9"/>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72714"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Disqualifications</a:t>
            </a:r>
          </a:p>
        </p:txBody>
      </p:sp>
      <p:sp>
        <p:nvSpPr>
          <p:cNvPr id="72715" name="Text Box 11"/>
          <p:cNvSpPr txBox="1">
            <a:spLocks noChangeArrowheads="1"/>
          </p:cNvSpPr>
          <p:nvPr/>
        </p:nvSpPr>
        <p:spPr bwMode="auto">
          <a:xfrm>
            <a:off x="914400" y="914400"/>
            <a:ext cx="7620000" cy="3503613"/>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a:t>If a student is outright disrespectful, they can be disqualified.  In addition, multiple problems or outright cheating can result in the disqualification of the entire team.</a:t>
            </a:r>
          </a:p>
          <a:p>
            <a:pPr marL="234950" indent="-234950" algn="l">
              <a:buFontTx/>
              <a:buChar char="•"/>
              <a:tabLst>
                <a:tab pos="393700" algn="l"/>
              </a:tabLst>
            </a:pPr>
            <a:endParaRPr lang="en-US" sz="3200" dirty="0"/>
          </a:p>
          <a:p>
            <a:pPr marL="234950" indent="-234950" algn="l">
              <a:buFontTx/>
              <a:buChar char="•"/>
              <a:tabLst>
                <a:tab pos="393700" algn="l"/>
              </a:tabLst>
            </a:pPr>
            <a:r>
              <a:rPr lang="en-US" sz="3200" dirty="0"/>
              <a:t>Notify Tournament Director if there is a problem that could lead to this.</a:t>
            </a:r>
          </a:p>
        </p:txBody>
      </p:sp>
    </p:spTree>
    <p:extLst>
      <p:ext uri="{BB962C8B-B14F-4D97-AF65-F5344CB8AC3E}">
        <p14:creationId xmlns:p14="http://schemas.microsoft.com/office/powerpoint/2010/main" val="2653195104"/>
      </p:ext>
    </p:extLst>
  </p:cSld>
  <p:clrMapOvr>
    <a:masterClrMapping/>
  </p:clrMapOvr>
  <p:transition advTm="10000">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3" name="Text Box 9"/>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67594"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Disqualifications</a:t>
            </a:r>
          </a:p>
        </p:txBody>
      </p:sp>
      <p:sp>
        <p:nvSpPr>
          <p:cNvPr id="67595" name="Text Box 11"/>
          <p:cNvSpPr txBox="1">
            <a:spLocks noChangeArrowheads="1"/>
          </p:cNvSpPr>
          <p:nvPr/>
        </p:nvSpPr>
        <p:spPr bwMode="auto">
          <a:xfrm>
            <a:off x="914400" y="914400"/>
            <a:ext cx="7620000" cy="4031873"/>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a:t>If a student is disqualified, note the reason on the </a:t>
            </a:r>
            <a:r>
              <a:rPr lang="en-US" sz="3200" dirty="0" smtClean="0"/>
              <a:t>Scoring Sheet and </a:t>
            </a:r>
            <a:r>
              <a:rPr lang="en-US" sz="3200" smtClean="0"/>
              <a:t>student work.</a:t>
            </a:r>
            <a:endParaRPr lang="en-US" sz="3200" dirty="0"/>
          </a:p>
          <a:p>
            <a:pPr marL="234950" indent="-234950" algn="l">
              <a:buFontTx/>
              <a:buChar char="•"/>
              <a:tabLst>
                <a:tab pos="393700" algn="l"/>
              </a:tabLst>
            </a:pPr>
            <a:endParaRPr lang="en-US" sz="3200" dirty="0"/>
          </a:p>
          <a:p>
            <a:pPr marL="234950" indent="-234950" algn="l">
              <a:buFontTx/>
              <a:buChar char="•"/>
              <a:tabLst>
                <a:tab pos="393700" algn="l"/>
              </a:tabLst>
            </a:pPr>
            <a:r>
              <a:rPr lang="en-US" sz="3200" dirty="0"/>
              <a:t>There is a difference between legitimate mistakes and blatant disregard for the rules.  Make a judgment about a which category the students may fall into when assigning points.</a:t>
            </a:r>
          </a:p>
        </p:txBody>
      </p:sp>
    </p:spTree>
    <p:extLst>
      <p:ext uri="{BB962C8B-B14F-4D97-AF65-F5344CB8AC3E}">
        <p14:creationId xmlns:p14="http://schemas.microsoft.com/office/powerpoint/2010/main" val="3448916804"/>
      </p:ext>
    </p:extLst>
  </p:cSld>
  <p:clrMapOvr>
    <a:masterClrMapping/>
  </p:clrMapOvr>
  <p:transition advTm="10000">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1" name="Text Box 9"/>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131082"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Disqualifications</a:t>
            </a:r>
          </a:p>
        </p:txBody>
      </p:sp>
      <p:sp>
        <p:nvSpPr>
          <p:cNvPr id="131083" name="Text Box 11"/>
          <p:cNvSpPr txBox="1">
            <a:spLocks noChangeArrowheads="1"/>
          </p:cNvSpPr>
          <p:nvPr/>
        </p:nvSpPr>
        <p:spPr bwMode="auto">
          <a:xfrm>
            <a:off x="914400" y="914400"/>
            <a:ext cx="7620000" cy="3046988"/>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a:t>DQ’s for scoring purposes are not:</a:t>
            </a:r>
          </a:p>
          <a:p>
            <a:pPr marL="692150" lvl="1" indent="-234950" algn="l">
              <a:buFontTx/>
              <a:buChar char="•"/>
              <a:tabLst>
                <a:tab pos="393700" algn="l"/>
              </a:tabLst>
            </a:pPr>
            <a:r>
              <a:rPr lang="en-US" sz="3200" dirty="0"/>
              <a:t>When students attempted but didn’t follow the rules.</a:t>
            </a:r>
          </a:p>
          <a:p>
            <a:pPr marL="692150" lvl="1" indent="-234950" algn="l">
              <a:buFontTx/>
              <a:buChar char="•"/>
              <a:tabLst>
                <a:tab pos="393700" algn="l"/>
              </a:tabLst>
            </a:pPr>
            <a:r>
              <a:rPr lang="en-US" sz="3200" dirty="0"/>
              <a:t>Built something incorrectly.</a:t>
            </a:r>
          </a:p>
          <a:p>
            <a:pPr marL="692150" lvl="1" indent="-234950" algn="l">
              <a:buFontTx/>
              <a:buChar char="•"/>
              <a:tabLst>
                <a:tab pos="393700" algn="l"/>
              </a:tabLst>
            </a:pPr>
            <a:r>
              <a:rPr lang="en-US" sz="3200" dirty="0"/>
              <a:t>Didn’t have safety equipment.</a:t>
            </a:r>
          </a:p>
          <a:p>
            <a:pPr marL="692150" lvl="1" indent="-234950" algn="l">
              <a:buFontTx/>
              <a:buChar char="•"/>
              <a:tabLst>
                <a:tab pos="393700" algn="l"/>
              </a:tabLst>
            </a:pPr>
            <a:r>
              <a:rPr lang="en-US" sz="3200" dirty="0"/>
              <a:t>Anything </a:t>
            </a:r>
            <a:r>
              <a:rPr lang="en-US" sz="3200" b="1" dirty="0"/>
              <a:t>other than behavior related</a:t>
            </a:r>
            <a:r>
              <a:rPr lang="en-US" sz="3200" dirty="0"/>
              <a:t>.</a:t>
            </a:r>
          </a:p>
        </p:txBody>
      </p:sp>
    </p:spTree>
    <p:extLst>
      <p:ext uri="{BB962C8B-B14F-4D97-AF65-F5344CB8AC3E}">
        <p14:creationId xmlns:p14="http://schemas.microsoft.com/office/powerpoint/2010/main" val="1181510462"/>
      </p:ext>
    </p:extLst>
  </p:cSld>
  <p:clrMapOvr>
    <a:masterClrMapping/>
  </p:clrMapOvr>
  <p:transition advTm="10000">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914400" y="381000"/>
            <a:ext cx="76200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7172" name="Text Box 4"/>
          <p:cNvSpPr txBox="1">
            <a:spLocks noChangeArrowheads="1"/>
          </p:cNvSpPr>
          <p:nvPr/>
        </p:nvSpPr>
        <p:spPr bwMode="auto">
          <a:xfrm>
            <a:off x="803275" y="266700"/>
            <a:ext cx="5032375" cy="4781550"/>
          </a:xfrm>
          <a:prstGeom prst="rect">
            <a:avLst/>
          </a:prstGeom>
          <a:noFill/>
          <a:ln w="9525">
            <a:noFill/>
            <a:miter lim="800000"/>
            <a:headEnd/>
            <a:tailEnd/>
          </a:ln>
          <a:effectLst/>
        </p:spPr>
        <p:txBody>
          <a:bodyPr>
            <a:spAutoFit/>
          </a:bodyPr>
          <a:lstStyle/>
          <a:p>
            <a:pPr algn="just"/>
            <a:r>
              <a:rPr lang="en-US" sz="2200" dirty="0"/>
              <a:t>The Science Olympiad is devoted to improving the quality of science education, increasing student interest in science and providing recognition for outstanding achievement in science education by both students and teachers. We hope to achieve these goals through participation in Science Olympiad tournaments, classroom activities, and summer training institutes for teachers. We also hope that our efforts can bring academic competition to the same level of recognition and praise normally reserved for athletic competitions.</a:t>
            </a:r>
            <a:endParaRPr lang="en-US" sz="2200" dirty="0">
              <a:latin typeface="CAC Futura Casual" pitchFamily="2" charset="0"/>
            </a:endParaRPr>
          </a:p>
        </p:txBody>
      </p:sp>
      <p:sp>
        <p:nvSpPr>
          <p:cNvPr id="7179" name="Text Box 11"/>
          <p:cNvSpPr txBox="1">
            <a:spLocks noChangeArrowheads="1"/>
          </p:cNvSpPr>
          <p:nvPr/>
        </p:nvSpPr>
        <p:spPr bwMode="auto">
          <a:xfrm>
            <a:off x="4107160" y="5810345"/>
            <a:ext cx="4764087" cy="762000"/>
          </a:xfrm>
          <a:prstGeom prst="rect">
            <a:avLst/>
          </a:prstGeom>
          <a:noFill/>
          <a:ln w="9525">
            <a:noFill/>
            <a:miter lim="800000"/>
            <a:headEnd/>
            <a:tailEnd/>
          </a:ln>
          <a:effectLst/>
        </p:spPr>
        <p:txBody>
          <a:bodyPr wrap="none">
            <a:spAutoFit/>
          </a:bodyPr>
          <a:lstStyle/>
          <a:p>
            <a:r>
              <a:rPr lang="en-US" sz="4400" dirty="0">
                <a:solidFill>
                  <a:schemeClr val="bg1"/>
                </a:solidFill>
                <a:latin typeface="Copperplate33bc" pitchFamily="34" charset="0"/>
              </a:rPr>
              <a:t>Olympiad Goals</a:t>
            </a:r>
          </a:p>
        </p:txBody>
      </p:sp>
      <p:pic>
        <p:nvPicPr>
          <p:cNvPr id="3074" name="Picture 2" descr="C:\Users\Mike\Pictures\Science Olympiad 2014\Florida Science Olympiad-2014\FSO_2014_SLR-1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587" r="9598"/>
          <a:stretch/>
        </p:blipFill>
        <p:spPr bwMode="auto">
          <a:xfrm>
            <a:off x="5835650" y="408030"/>
            <a:ext cx="2911164" cy="443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7775">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9" name="Text Box 9"/>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66570"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Mistakes</a:t>
            </a:r>
          </a:p>
        </p:txBody>
      </p:sp>
      <p:sp>
        <p:nvSpPr>
          <p:cNvPr id="66571" name="Text Box 11"/>
          <p:cNvSpPr txBox="1">
            <a:spLocks noChangeArrowheads="1"/>
          </p:cNvSpPr>
          <p:nvPr/>
        </p:nvSpPr>
        <p:spPr bwMode="auto">
          <a:xfrm>
            <a:off x="914400" y="914400"/>
            <a:ext cx="7620000" cy="3539430"/>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a:t>You are the </a:t>
            </a:r>
            <a:r>
              <a:rPr lang="en-US" sz="3200" dirty="0" smtClean="0"/>
              <a:t>event supervisor, </a:t>
            </a:r>
            <a:r>
              <a:rPr lang="en-US" sz="3200" dirty="0"/>
              <a:t>so you are empowered to make decisions.</a:t>
            </a:r>
          </a:p>
          <a:p>
            <a:pPr marL="234950" indent="-234950" algn="l">
              <a:buFontTx/>
              <a:buChar char="•"/>
              <a:tabLst>
                <a:tab pos="393700" algn="l"/>
              </a:tabLst>
            </a:pPr>
            <a:endParaRPr lang="en-US" sz="3200" dirty="0"/>
          </a:p>
          <a:p>
            <a:pPr marL="234950" indent="-234950" algn="l">
              <a:buFontTx/>
              <a:buChar char="•"/>
              <a:tabLst>
                <a:tab pos="393700" algn="l"/>
              </a:tabLst>
            </a:pPr>
            <a:r>
              <a:rPr lang="en-US" sz="3200" dirty="0"/>
              <a:t>However, if you make a mistake interpreting the rules, and catch it AFTER the first school competes, continue the mistake throughout the day.</a:t>
            </a:r>
          </a:p>
        </p:txBody>
      </p:sp>
    </p:spTree>
    <p:extLst>
      <p:ext uri="{BB962C8B-B14F-4D97-AF65-F5344CB8AC3E}">
        <p14:creationId xmlns:p14="http://schemas.microsoft.com/office/powerpoint/2010/main" val="2647155680"/>
      </p:ext>
    </p:extLst>
  </p:cSld>
  <p:clrMapOvr>
    <a:masterClrMapping/>
  </p:clrMapOvr>
  <p:transition advTm="10000">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9" name="Text Box 9"/>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76810"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Arbitration</a:t>
            </a:r>
          </a:p>
        </p:txBody>
      </p:sp>
      <p:sp>
        <p:nvSpPr>
          <p:cNvPr id="76811" name="Text Box 11"/>
          <p:cNvSpPr txBox="1">
            <a:spLocks noChangeArrowheads="1"/>
          </p:cNvSpPr>
          <p:nvPr/>
        </p:nvSpPr>
        <p:spPr bwMode="auto">
          <a:xfrm>
            <a:off x="914400" y="914400"/>
            <a:ext cx="3810000" cy="4524315"/>
          </a:xfrm>
          <a:prstGeom prst="rect">
            <a:avLst/>
          </a:prstGeom>
          <a:noFill/>
          <a:ln w="9525">
            <a:noFill/>
            <a:miter lim="800000"/>
            <a:headEnd/>
            <a:tailEnd/>
          </a:ln>
          <a:effectLst/>
        </p:spPr>
        <p:txBody>
          <a:bodyPr>
            <a:spAutoFit/>
          </a:bodyPr>
          <a:lstStyle/>
          <a:p>
            <a:pPr algn="l">
              <a:tabLst>
                <a:tab pos="393700" algn="l"/>
              </a:tabLst>
            </a:pPr>
            <a:r>
              <a:rPr lang="en-US" sz="3200" dirty="0"/>
              <a:t>If a student has a problem with a ruling, they are instructed to pick up an Arbitration Form.  These are at the help desk</a:t>
            </a:r>
            <a:r>
              <a:rPr lang="en-US" sz="3200" dirty="0" smtClean="0"/>
              <a:t>.</a:t>
            </a:r>
          </a:p>
          <a:p>
            <a:pPr algn="l">
              <a:tabLst>
                <a:tab pos="393700" algn="l"/>
              </a:tabLst>
            </a:pPr>
            <a:r>
              <a:rPr lang="en-US" sz="3200" dirty="0" smtClean="0"/>
              <a:t>ONLY STUDENTS CAN FILE</a:t>
            </a:r>
            <a:endParaRPr lang="en-US" sz="32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74" t="24895" r="66678" b="6715"/>
          <a:stretch/>
        </p:blipFill>
        <p:spPr bwMode="auto">
          <a:xfrm>
            <a:off x="5059049" y="762000"/>
            <a:ext cx="3322951" cy="442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388169"/>
      </p:ext>
    </p:extLst>
  </p:cSld>
  <p:clrMapOvr>
    <a:masterClrMapping/>
  </p:clrMapOvr>
  <p:transition advTm="10000">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Text Box 9"/>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77834"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Arbitration</a:t>
            </a:r>
          </a:p>
        </p:txBody>
      </p:sp>
      <p:sp>
        <p:nvSpPr>
          <p:cNvPr id="77835" name="Text Box 11"/>
          <p:cNvSpPr txBox="1">
            <a:spLocks noChangeArrowheads="1"/>
          </p:cNvSpPr>
          <p:nvPr/>
        </p:nvSpPr>
        <p:spPr bwMode="auto">
          <a:xfrm>
            <a:off x="914400" y="914400"/>
            <a:ext cx="3810000" cy="3503613"/>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a:t>They are NOT to engage you in a prolonged debate.</a:t>
            </a:r>
          </a:p>
          <a:p>
            <a:pPr marL="234950" indent="-234950" algn="l">
              <a:buFontTx/>
              <a:buChar char="•"/>
              <a:tabLst>
                <a:tab pos="393700" algn="l"/>
              </a:tabLst>
            </a:pPr>
            <a:endParaRPr lang="en-US" sz="3200"/>
          </a:p>
          <a:p>
            <a:pPr marL="234950" indent="-234950" algn="l">
              <a:buFontTx/>
              <a:buChar char="•"/>
              <a:tabLst>
                <a:tab pos="393700" algn="l"/>
              </a:tabLst>
            </a:pPr>
            <a:r>
              <a:rPr lang="en-US" sz="3200"/>
              <a:t>The Arbitration Team will make the FINAL ruling.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74" t="24895" r="66678" b="6715"/>
          <a:stretch/>
        </p:blipFill>
        <p:spPr bwMode="auto">
          <a:xfrm>
            <a:off x="5059049" y="762000"/>
            <a:ext cx="3322951" cy="442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955302"/>
      </p:ext>
    </p:extLst>
  </p:cSld>
  <p:clrMapOvr>
    <a:masterClrMapping/>
  </p:clrMapOvr>
  <p:transition advTm="10000">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7" name="Text Box 9"/>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78858"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Parents and Teachers</a:t>
            </a:r>
          </a:p>
        </p:txBody>
      </p:sp>
      <p:sp>
        <p:nvSpPr>
          <p:cNvPr id="78859" name="Text Box 11"/>
          <p:cNvSpPr txBox="1">
            <a:spLocks noChangeArrowheads="1"/>
          </p:cNvSpPr>
          <p:nvPr/>
        </p:nvSpPr>
        <p:spPr bwMode="auto">
          <a:xfrm>
            <a:off x="914400" y="914400"/>
            <a:ext cx="7696200" cy="3847207"/>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a:t>Parents and teachers can WATCH the outside events, but they are not allowed in the door-closed rooms during events.  </a:t>
            </a:r>
            <a:endParaRPr lang="en-US" sz="3200" dirty="0" smtClean="0"/>
          </a:p>
          <a:p>
            <a:pPr algn="l">
              <a:tabLst>
                <a:tab pos="393700" algn="l"/>
              </a:tabLst>
            </a:pPr>
            <a:endParaRPr lang="en-US" sz="2000" dirty="0"/>
          </a:p>
          <a:p>
            <a:pPr marL="234950" indent="-234950" algn="l">
              <a:buFontTx/>
              <a:buChar char="•"/>
              <a:tabLst>
                <a:tab pos="393700" algn="l"/>
              </a:tabLst>
            </a:pPr>
            <a:r>
              <a:rPr lang="en-US" sz="3200" dirty="0"/>
              <a:t>They must remain a distance from the events, as you so choose.  But, they are not to help the students, and they are not to engage in a debate about problems.</a:t>
            </a:r>
          </a:p>
        </p:txBody>
      </p:sp>
    </p:spTree>
    <p:extLst>
      <p:ext uri="{BB962C8B-B14F-4D97-AF65-F5344CB8AC3E}">
        <p14:creationId xmlns:p14="http://schemas.microsoft.com/office/powerpoint/2010/main" val="2905512791"/>
      </p:ext>
    </p:extLst>
  </p:cSld>
  <p:clrMapOvr>
    <a:masterClrMapping/>
  </p:clrMapOvr>
  <p:transition advTm="10000">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295275"/>
            <a:ext cx="7772400" cy="1143000"/>
          </a:xfrm>
        </p:spPr>
        <p:txBody>
          <a:bodyPr/>
          <a:lstStyle/>
          <a:p>
            <a:r>
              <a:rPr lang="en-US"/>
              <a:t>Scoring</a:t>
            </a:r>
          </a:p>
        </p:txBody>
      </p:sp>
      <p:pic>
        <p:nvPicPr>
          <p:cNvPr id="8194" name="Picture 2" descr="C:\Users\Mike\Pictures\Science Olympiad 2014\Florida Science Olympiad-2014\FSO_2014_SLR-5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442"/>
          <a:stretch/>
        </p:blipFill>
        <p:spPr bwMode="auto">
          <a:xfrm>
            <a:off x="1708371" y="1340069"/>
            <a:ext cx="6213215" cy="354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18199"/>
      </p:ext>
    </p:extLst>
  </p:cSld>
  <p:clrMapOvr>
    <a:masterClrMapping/>
  </p:clrMapOvr>
  <p:transition advTm="10000">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1" name="Text Box 9"/>
          <p:cNvSpPr txBox="1">
            <a:spLocks noChangeArrowheads="1"/>
          </p:cNvSpPr>
          <p:nvPr/>
        </p:nvSpPr>
        <p:spPr bwMode="auto">
          <a:xfrm>
            <a:off x="5508625" y="5788025"/>
            <a:ext cx="2079625"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Scoring</a:t>
            </a:r>
          </a:p>
        </p:txBody>
      </p:sp>
      <p:sp>
        <p:nvSpPr>
          <p:cNvPr id="69642"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Scoring</a:t>
            </a:r>
          </a:p>
        </p:txBody>
      </p:sp>
      <p:sp>
        <p:nvSpPr>
          <p:cNvPr id="69643" name="Text Box 11"/>
          <p:cNvSpPr txBox="1">
            <a:spLocks noChangeArrowheads="1"/>
          </p:cNvSpPr>
          <p:nvPr/>
        </p:nvSpPr>
        <p:spPr bwMode="auto">
          <a:xfrm>
            <a:off x="914400" y="914400"/>
            <a:ext cx="7620000" cy="4031873"/>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smtClean="0"/>
              <a:t>NEW SCORING PROCEDURE! </a:t>
            </a:r>
          </a:p>
          <a:p>
            <a:pPr marL="234950" indent="-234950" algn="l">
              <a:buFontTx/>
              <a:buChar char="•"/>
              <a:tabLst>
                <a:tab pos="393700" algn="l"/>
              </a:tabLst>
            </a:pPr>
            <a:r>
              <a:rPr lang="en-US" sz="3200" dirty="0" smtClean="0"/>
              <a:t>Team Ranking Points (TRP) will be assigned a range of points from </a:t>
            </a:r>
            <a:r>
              <a:rPr lang="en-US" sz="3200" dirty="0" smtClean="0"/>
              <a:t>1-17</a:t>
            </a:r>
            <a:endParaRPr lang="en-US" sz="3200" dirty="0" smtClean="0"/>
          </a:p>
          <a:p>
            <a:pPr marL="234950" indent="-234950" algn="l">
              <a:buFontTx/>
              <a:buChar char="•"/>
              <a:tabLst>
                <a:tab pos="393700" algn="l"/>
              </a:tabLst>
            </a:pPr>
            <a:r>
              <a:rPr lang="en-US" sz="3200" dirty="0" smtClean="0"/>
              <a:t>All </a:t>
            </a:r>
            <a:r>
              <a:rPr lang="en-US" sz="3200" dirty="0"/>
              <a:t>ties must be </a:t>
            </a:r>
            <a:r>
              <a:rPr lang="en-US" sz="3200" dirty="0" smtClean="0"/>
              <a:t>broken for ranking points </a:t>
            </a:r>
            <a:r>
              <a:rPr lang="en-US" sz="3200" dirty="0" smtClean="0"/>
              <a:t>1-16.  </a:t>
            </a:r>
            <a:r>
              <a:rPr lang="en-US" sz="3200" dirty="0"/>
              <a:t>(Except last place and beyond</a:t>
            </a:r>
            <a:r>
              <a:rPr lang="en-US" sz="3200" dirty="0" smtClean="0"/>
              <a:t>.)</a:t>
            </a:r>
          </a:p>
          <a:p>
            <a:pPr marL="234950" indent="-234950" algn="l">
              <a:buFontTx/>
              <a:buChar char="•"/>
              <a:tabLst>
                <a:tab pos="393700" algn="l"/>
              </a:tabLst>
            </a:pPr>
            <a:r>
              <a:rPr lang="en-US" sz="3200" dirty="0" smtClean="0"/>
              <a:t>Beyond a ranking point of 18, no ties need to be broken.</a:t>
            </a:r>
          </a:p>
          <a:p>
            <a:pPr marL="234950" indent="-234950" algn="l">
              <a:buFontTx/>
              <a:buChar char="•"/>
              <a:tabLst>
                <a:tab pos="393700" algn="l"/>
              </a:tabLst>
            </a:pPr>
            <a:r>
              <a:rPr lang="en-US" sz="3200" dirty="0" smtClean="0"/>
              <a:t>All raw scores must be determined.</a:t>
            </a:r>
            <a:endParaRPr lang="en-US" sz="3200" dirty="0"/>
          </a:p>
        </p:txBody>
      </p:sp>
    </p:spTree>
    <p:extLst>
      <p:ext uri="{BB962C8B-B14F-4D97-AF65-F5344CB8AC3E}">
        <p14:creationId xmlns:p14="http://schemas.microsoft.com/office/powerpoint/2010/main" val="1274748713"/>
      </p:ext>
    </p:extLst>
  </p:cSld>
  <p:clrMapOvr>
    <a:masterClrMapping/>
  </p:clrMapOvr>
  <p:transition advTm="10000">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Text Box 11"/>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Scoring</a:t>
            </a:r>
          </a:p>
        </p:txBody>
      </p:sp>
      <p:sp>
        <p:nvSpPr>
          <p:cNvPr id="70668" name="Text Box 12"/>
          <p:cNvSpPr txBox="1">
            <a:spLocks noChangeArrowheads="1"/>
          </p:cNvSpPr>
          <p:nvPr/>
        </p:nvSpPr>
        <p:spPr bwMode="auto">
          <a:xfrm>
            <a:off x="739304" y="914400"/>
            <a:ext cx="8112866" cy="4832092"/>
          </a:xfrm>
          <a:prstGeom prst="rect">
            <a:avLst/>
          </a:prstGeom>
          <a:noFill/>
          <a:ln w="9525">
            <a:noFill/>
            <a:miter lim="800000"/>
            <a:headEnd/>
            <a:tailEnd/>
          </a:ln>
          <a:effectLst/>
        </p:spPr>
        <p:txBody>
          <a:bodyPr wrap="square">
            <a:spAutoFit/>
          </a:bodyPr>
          <a:lstStyle/>
          <a:p>
            <a:pPr marL="234950" indent="-234950" algn="l">
              <a:buFontTx/>
              <a:buChar char="•"/>
              <a:tabLst>
                <a:tab pos="393700" algn="l"/>
              </a:tabLst>
            </a:pPr>
            <a:r>
              <a:rPr lang="en-US" sz="2800" dirty="0" smtClean="0"/>
              <a:t>Teams that rank in places </a:t>
            </a:r>
            <a:r>
              <a:rPr lang="en-US" sz="2800" dirty="0" smtClean="0"/>
              <a:t>1-17 </a:t>
            </a:r>
            <a:r>
              <a:rPr lang="en-US" sz="2800" dirty="0" smtClean="0"/>
              <a:t>will receive </a:t>
            </a:r>
            <a:r>
              <a:rPr lang="en-US" sz="2800" dirty="0" smtClean="0"/>
              <a:t>1-17 </a:t>
            </a:r>
            <a:r>
              <a:rPr lang="en-US" sz="2800" dirty="0" smtClean="0"/>
              <a:t>pts</a:t>
            </a:r>
          </a:p>
          <a:p>
            <a:pPr marL="234950" indent="-234950" algn="l">
              <a:buFontTx/>
              <a:buChar char="•"/>
              <a:tabLst>
                <a:tab pos="393700" algn="l"/>
              </a:tabLst>
            </a:pPr>
            <a:r>
              <a:rPr lang="en-US" sz="2800" dirty="0" smtClean="0"/>
              <a:t>Teams that rank in places </a:t>
            </a:r>
            <a:r>
              <a:rPr lang="en-US" sz="2800" dirty="0" smtClean="0"/>
              <a:t>18-35 </a:t>
            </a:r>
            <a:r>
              <a:rPr lang="en-US" sz="2800" dirty="0" smtClean="0"/>
              <a:t>will receive </a:t>
            </a:r>
            <a:r>
              <a:rPr lang="en-US" sz="2800" dirty="0" smtClean="0"/>
              <a:t>17 </a:t>
            </a:r>
            <a:r>
              <a:rPr lang="en-US" sz="2800" dirty="0" smtClean="0"/>
              <a:t>pts</a:t>
            </a:r>
          </a:p>
          <a:p>
            <a:pPr marL="234950" indent="-234950" algn="l">
              <a:buFontTx/>
              <a:buChar char="•"/>
              <a:tabLst>
                <a:tab pos="393700" algn="l"/>
              </a:tabLst>
            </a:pPr>
            <a:r>
              <a:rPr lang="en-US" sz="2800" dirty="0" smtClean="0"/>
              <a:t>Teams that compete but can’t be scored (rare case) receive a P and last place of those teams that show up</a:t>
            </a:r>
          </a:p>
          <a:p>
            <a:pPr marL="234950" indent="-234950" algn="l">
              <a:buFontTx/>
              <a:buChar char="•"/>
              <a:tabLst>
                <a:tab pos="393700" algn="l"/>
              </a:tabLst>
            </a:pPr>
            <a:r>
              <a:rPr lang="en-US" sz="2800" dirty="0" smtClean="0"/>
              <a:t>Teams </a:t>
            </a:r>
            <a:r>
              <a:rPr lang="en-US" sz="2800" dirty="0"/>
              <a:t>that </a:t>
            </a:r>
            <a:r>
              <a:rPr lang="en-US" sz="2800" dirty="0" smtClean="0"/>
              <a:t>are No Show NS receive </a:t>
            </a:r>
            <a:r>
              <a:rPr lang="en-US" sz="2800" dirty="0"/>
              <a:t>n+1 </a:t>
            </a:r>
            <a:r>
              <a:rPr lang="en-US" sz="2800" dirty="0" smtClean="0"/>
              <a:t>points</a:t>
            </a:r>
            <a:r>
              <a:rPr lang="en-US" sz="2800" dirty="0"/>
              <a:t> </a:t>
            </a:r>
            <a:r>
              <a:rPr lang="en-US" sz="2800" dirty="0" smtClean="0"/>
              <a:t>or </a:t>
            </a:r>
            <a:r>
              <a:rPr lang="en-US" sz="2800" dirty="0" smtClean="0"/>
              <a:t>18</a:t>
            </a:r>
            <a:r>
              <a:rPr lang="en-US" sz="2800" dirty="0" smtClean="0"/>
              <a:t> </a:t>
            </a:r>
            <a:r>
              <a:rPr lang="en-US" sz="2800" dirty="0" smtClean="0"/>
              <a:t>pts</a:t>
            </a:r>
            <a:endParaRPr lang="en-US" sz="2800" dirty="0"/>
          </a:p>
          <a:p>
            <a:pPr marL="234950" indent="-234950" algn="l">
              <a:buFontTx/>
              <a:buChar char="•"/>
              <a:tabLst>
                <a:tab pos="393700" algn="l"/>
              </a:tabLst>
            </a:pPr>
            <a:r>
              <a:rPr lang="en-US" sz="2800" dirty="0"/>
              <a:t>Teams that are </a:t>
            </a:r>
            <a:r>
              <a:rPr lang="en-US" sz="2800" dirty="0" smtClean="0"/>
              <a:t>disqualified (DQ) </a:t>
            </a:r>
            <a:r>
              <a:rPr lang="en-US" sz="2800" dirty="0"/>
              <a:t>for unsportsmanlike conduct receive n+2 points (or more) </a:t>
            </a:r>
            <a:r>
              <a:rPr lang="en-US" sz="2800" dirty="0" smtClean="0"/>
              <a:t>or </a:t>
            </a:r>
            <a:r>
              <a:rPr lang="en-US" sz="2800" dirty="0" smtClean="0"/>
              <a:t>19</a:t>
            </a:r>
            <a:r>
              <a:rPr lang="en-US" sz="2800" dirty="0" smtClean="0"/>
              <a:t> </a:t>
            </a:r>
            <a:r>
              <a:rPr lang="en-US" sz="2800" dirty="0" smtClean="0"/>
              <a:t>points.</a:t>
            </a:r>
            <a:endParaRPr lang="en-US" sz="2800" dirty="0"/>
          </a:p>
          <a:p>
            <a:pPr marL="234950" indent="-234950" algn="l">
              <a:buFontTx/>
              <a:buChar char="•"/>
              <a:tabLst>
                <a:tab pos="393700" algn="l"/>
              </a:tabLst>
            </a:pPr>
            <a:r>
              <a:rPr lang="en-US" sz="2800" dirty="0"/>
              <a:t>Lowest combined score of all the events will determine the winner of middle and high school.</a:t>
            </a:r>
          </a:p>
          <a:p>
            <a:pPr marL="234950" indent="-234950" algn="l">
              <a:buFontTx/>
              <a:buChar char="•"/>
              <a:tabLst>
                <a:tab pos="393700" algn="l"/>
              </a:tabLst>
            </a:pPr>
            <a:endParaRPr lang="en-US" sz="2800" dirty="0"/>
          </a:p>
        </p:txBody>
      </p:sp>
      <p:sp>
        <p:nvSpPr>
          <p:cNvPr id="70669" name="Text Box 13"/>
          <p:cNvSpPr txBox="1">
            <a:spLocks noChangeArrowheads="1"/>
          </p:cNvSpPr>
          <p:nvPr/>
        </p:nvSpPr>
        <p:spPr bwMode="auto">
          <a:xfrm>
            <a:off x="5508625" y="5788025"/>
            <a:ext cx="2079625"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Scoring</a:t>
            </a:r>
          </a:p>
        </p:txBody>
      </p:sp>
    </p:spTree>
    <p:extLst>
      <p:ext uri="{BB962C8B-B14F-4D97-AF65-F5344CB8AC3E}">
        <p14:creationId xmlns:p14="http://schemas.microsoft.com/office/powerpoint/2010/main" val="2452405936"/>
      </p:ext>
    </p:extLst>
  </p:cSld>
  <p:clrMapOvr>
    <a:masterClrMapping/>
  </p:clrMapOvr>
  <p:transition advTm="10000">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5"/>
          <p:cNvSpPr>
            <a:spLocks noChangeArrowheads="1"/>
          </p:cNvSpPr>
          <p:nvPr/>
        </p:nvSpPr>
        <p:spPr bwMode="auto">
          <a:xfrm>
            <a:off x="783380" y="71336"/>
            <a:ext cx="6590186" cy="5216525"/>
          </a:xfrm>
          <a:prstGeom prst="rect">
            <a:avLst/>
          </a:prstGeom>
          <a:noFill/>
          <a:ln w="9525">
            <a:noFill/>
            <a:miter lim="800000"/>
            <a:headEnd/>
            <a:tailEnd/>
          </a:ln>
          <a:effectLst/>
        </p:spPr>
        <p:txBody>
          <a:bodyPr/>
          <a:lstStyle/>
          <a:p>
            <a:pPr marL="342900" indent="-342900" algn="l">
              <a:lnSpc>
                <a:spcPct val="90000"/>
              </a:lnSpc>
              <a:spcBef>
                <a:spcPct val="20000"/>
              </a:spcBef>
            </a:pPr>
            <a:r>
              <a:rPr lang="en-US" sz="2800" dirty="0" smtClean="0"/>
              <a:t>Scoring Example </a:t>
            </a:r>
          </a:p>
          <a:p>
            <a:pPr marL="342900" indent="-342900" algn="l">
              <a:lnSpc>
                <a:spcPct val="90000"/>
              </a:lnSpc>
              <a:spcBef>
                <a:spcPct val="20000"/>
              </a:spcBef>
            </a:pPr>
            <a:endParaRPr lang="en-US" sz="2800" dirty="0"/>
          </a:p>
          <a:p>
            <a:pPr marL="742950" lvl="1" indent="-285750" algn="l">
              <a:lnSpc>
                <a:spcPct val="90000"/>
              </a:lnSpc>
              <a:spcBef>
                <a:spcPct val="20000"/>
              </a:spcBef>
              <a:buFontTx/>
              <a:buChar char="–"/>
            </a:pPr>
            <a:r>
              <a:rPr lang="en-US" dirty="0" smtClean="0"/>
              <a:t>35 </a:t>
            </a:r>
            <a:r>
              <a:rPr lang="en-US" dirty="0"/>
              <a:t>Teams</a:t>
            </a:r>
          </a:p>
          <a:p>
            <a:pPr marL="742950" lvl="1" indent="-285750" algn="l">
              <a:lnSpc>
                <a:spcPct val="90000"/>
              </a:lnSpc>
              <a:spcBef>
                <a:spcPct val="20000"/>
              </a:spcBef>
              <a:buFontTx/>
              <a:buChar char="–"/>
            </a:pPr>
            <a:r>
              <a:rPr lang="en-US" dirty="0"/>
              <a:t>n = </a:t>
            </a:r>
            <a:r>
              <a:rPr lang="en-US" dirty="0" smtClean="0"/>
              <a:t>17</a:t>
            </a:r>
            <a:endParaRPr lang="en-US" dirty="0"/>
          </a:p>
          <a:p>
            <a:pPr marL="742950" lvl="1" indent="-285750" algn="l">
              <a:lnSpc>
                <a:spcPct val="90000"/>
              </a:lnSpc>
              <a:spcBef>
                <a:spcPct val="20000"/>
              </a:spcBef>
              <a:buFontTx/>
              <a:buChar char="–"/>
            </a:pPr>
            <a:r>
              <a:rPr lang="en-US" dirty="0"/>
              <a:t>1</a:t>
            </a:r>
            <a:r>
              <a:rPr lang="en-US" baseline="30000" dirty="0"/>
              <a:t>st</a:t>
            </a:r>
            <a:r>
              <a:rPr lang="en-US" dirty="0"/>
              <a:t> place = </a:t>
            </a:r>
            <a:r>
              <a:rPr lang="en-US" dirty="0" smtClean="0"/>
              <a:t>1 TRP</a:t>
            </a:r>
            <a:endParaRPr lang="en-US" dirty="0"/>
          </a:p>
          <a:p>
            <a:pPr marL="742950" lvl="1" indent="-285750" algn="l">
              <a:lnSpc>
                <a:spcPct val="90000"/>
              </a:lnSpc>
              <a:spcBef>
                <a:spcPct val="20000"/>
              </a:spcBef>
              <a:buFontTx/>
              <a:buChar char="–"/>
            </a:pPr>
            <a:r>
              <a:rPr lang="en-US" dirty="0"/>
              <a:t>2</a:t>
            </a:r>
            <a:r>
              <a:rPr lang="en-US" baseline="30000" dirty="0"/>
              <a:t>nd</a:t>
            </a:r>
            <a:r>
              <a:rPr lang="en-US" dirty="0"/>
              <a:t> place = </a:t>
            </a:r>
            <a:r>
              <a:rPr lang="en-US" dirty="0" smtClean="0"/>
              <a:t>2 TRP</a:t>
            </a:r>
          </a:p>
          <a:p>
            <a:pPr marL="742950" lvl="1" indent="-285750" algn="l">
              <a:lnSpc>
                <a:spcPct val="90000"/>
              </a:lnSpc>
              <a:spcBef>
                <a:spcPct val="20000"/>
              </a:spcBef>
              <a:buFontTx/>
              <a:buChar char="–"/>
            </a:pPr>
            <a:r>
              <a:rPr lang="en-US" dirty="0" smtClean="0"/>
              <a:t>18</a:t>
            </a:r>
            <a:r>
              <a:rPr lang="en-US" baseline="30000" dirty="0" smtClean="0"/>
              <a:t>th</a:t>
            </a:r>
            <a:r>
              <a:rPr lang="en-US" dirty="0" smtClean="0"/>
              <a:t> place to 37</a:t>
            </a:r>
            <a:r>
              <a:rPr lang="en-US" baseline="30000" dirty="0" smtClean="0"/>
              <a:t>nd</a:t>
            </a:r>
            <a:r>
              <a:rPr lang="en-US" dirty="0" smtClean="0"/>
              <a:t> place = </a:t>
            </a:r>
            <a:r>
              <a:rPr lang="en-US" dirty="0" smtClean="0"/>
              <a:t>17 </a:t>
            </a:r>
            <a:r>
              <a:rPr lang="en-US" dirty="0" smtClean="0"/>
              <a:t>TRP</a:t>
            </a:r>
          </a:p>
          <a:p>
            <a:pPr marL="742950" lvl="1" indent="-285750" algn="l">
              <a:lnSpc>
                <a:spcPct val="90000"/>
              </a:lnSpc>
              <a:spcBef>
                <a:spcPct val="20000"/>
              </a:spcBef>
              <a:buFontTx/>
              <a:buChar char="–"/>
            </a:pPr>
            <a:r>
              <a:rPr lang="en-US" dirty="0" smtClean="0"/>
              <a:t>P = Variable, but most likely </a:t>
            </a:r>
            <a:r>
              <a:rPr lang="en-US" dirty="0" smtClean="0"/>
              <a:t>17 </a:t>
            </a:r>
            <a:r>
              <a:rPr lang="en-US" dirty="0" smtClean="0"/>
              <a:t>points</a:t>
            </a:r>
          </a:p>
          <a:p>
            <a:pPr marL="742950" lvl="1" indent="-285750" algn="l">
              <a:lnSpc>
                <a:spcPct val="90000"/>
              </a:lnSpc>
              <a:spcBef>
                <a:spcPct val="20000"/>
              </a:spcBef>
              <a:buFontTx/>
              <a:buChar char="–"/>
            </a:pPr>
            <a:r>
              <a:rPr lang="en-US" dirty="0" smtClean="0"/>
              <a:t>NS = </a:t>
            </a:r>
            <a:r>
              <a:rPr lang="en-US" dirty="0" smtClean="0"/>
              <a:t>18</a:t>
            </a:r>
          </a:p>
          <a:p>
            <a:pPr marL="742950" lvl="1" indent="-285750" algn="l">
              <a:lnSpc>
                <a:spcPct val="90000"/>
              </a:lnSpc>
              <a:spcBef>
                <a:spcPct val="20000"/>
              </a:spcBef>
              <a:buFontTx/>
              <a:buChar char="–"/>
            </a:pPr>
            <a:r>
              <a:rPr lang="en-US" dirty="0" smtClean="0"/>
              <a:t>DQ </a:t>
            </a:r>
            <a:r>
              <a:rPr lang="en-US" dirty="0" smtClean="0"/>
              <a:t>= </a:t>
            </a:r>
            <a:r>
              <a:rPr lang="en-US" dirty="0" smtClean="0"/>
              <a:t>19</a:t>
            </a:r>
            <a:r>
              <a:rPr lang="en-US" dirty="0" smtClean="0"/>
              <a:t>+++</a:t>
            </a:r>
            <a:endParaRPr lang="en-US" dirty="0"/>
          </a:p>
          <a:p>
            <a:pPr marL="742950" lvl="1" indent="-285750" algn="l">
              <a:lnSpc>
                <a:spcPct val="90000"/>
              </a:lnSpc>
              <a:spcBef>
                <a:spcPct val="20000"/>
              </a:spcBef>
            </a:pPr>
            <a:r>
              <a:rPr lang="en-US" sz="1800" i="1" dirty="0"/>
              <a:t>Ties allowed </a:t>
            </a:r>
            <a:r>
              <a:rPr lang="en-US" sz="1800" i="1" dirty="0" smtClean="0"/>
              <a:t>with ranking points of </a:t>
            </a:r>
            <a:r>
              <a:rPr lang="en-US" sz="1800" i="1" dirty="0" smtClean="0"/>
              <a:t>17-19</a:t>
            </a:r>
            <a:endParaRPr lang="en-US" sz="1800" i="1" dirty="0" smtClean="0"/>
          </a:p>
          <a:p>
            <a:pPr marL="742950" lvl="1" indent="-285750" algn="l">
              <a:lnSpc>
                <a:spcPct val="90000"/>
              </a:lnSpc>
              <a:spcBef>
                <a:spcPct val="20000"/>
              </a:spcBef>
            </a:pPr>
            <a:endParaRPr lang="en-US" sz="1800" i="1" dirty="0"/>
          </a:p>
          <a:p>
            <a:pPr marL="742950" lvl="1" indent="-285750" algn="l">
              <a:lnSpc>
                <a:spcPct val="90000"/>
              </a:lnSpc>
              <a:spcBef>
                <a:spcPct val="20000"/>
              </a:spcBef>
            </a:pPr>
            <a:r>
              <a:rPr lang="en-US" sz="1800" i="1" dirty="0" smtClean="0"/>
              <a:t>Break ties with team ranking points </a:t>
            </a:r>
            <a:r>
              <a:rPr lang="en-US" sz="1800" i="1" dirty="0" smtClean="0"/>
              <a:t>1-16</a:t>
            </a:r>
            <a:endParaRPr lang="en-US" sz="1800" i="1" dirty="0"/>
          </a:p>
        </p:txBody>
      </p:sp>
      <p:sp>
        <p:nvSpPr>
          <p:cNvPr id="151558" name="Text Box 6"/>
          <p:cNvSpPr txBox="1">
            <a:spLocks noChangeArrowheads="1"/>
          </p:cNvSpPr>
          <p:nvPr/>
        </p:nvSpPr>
        <p:spPr bwMode="auto">
          <a:xfrm>
            <a:off x="5508625" y="5788025"/>
            <a:ext cx="2079625"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Scoring</a:t>
            </a:r>
          </a:p>
        </p:txBody>
      </p:sp>
    </p:spTree>
    <p:extLst>
      <p:ext uri="{BB962C8B-B14F-4D97-AF65-F5344CB8AC3E}">
        <p14:creationId xmlns:p14="http://schemas.microsoft.com/office/powerpoint/2010/main" val="3964497359"/>
      </p:ext>
    </p:extLst>
  </p:cSld>
  <p:clrMapOvr>
    <a:masterClrMapping/>
  </p:clrMapOvr>
  <p:transition advTm="10000">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6"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dirty="0"/>
              <a:t>Scoring </a:t>
            </a:r>
            <a:r>
              <a:rPr lang="en-US" sz="4400" dirty="0" smtClean="0"/>
              <a:t>Sheet</a:t>
            </a:r>
            <a:endParaRPr lang="en-US" sz="4400" dirty="0"/>
          </a:p>
        </p:txBody>
      </p:sp>
      <p:sp>
        <p:nvSpPr>
          <p:cNvPr id="60427" name="Text Box 11"/>
          <p:cNvSpPr txBox="1">
            <a:spLocks noChangeArrowheads="1"/>
          </p:cNvSpPr>
          <p:nvPr/>
        </p:nvSpPr>
        <p:spPr bwMode="auto">
          <a:xfrm>
            <a:off x="914400" y="564210"/>
            <a:ext cx="7607030" cy="1384995"/>
          </a:xfrm>
          <a:prstGeom prst="rect">
            <a:avLst/>
          </a:prstGeom>
          <a:noFill/>
          <a:ln w="9525">
            <a:noFill/>
            <a:miter lim="800000"/>
            <a:headEnd/>
            <a:tailEnd/>
          </a:ln>
          <a:effectLst/>
        </p:spPr>
        <p:txBody>
          <a:bodyPr wrap="square">
            <a:spAutoFit/>
          </a:bodyPr>
          <a:lstStyle/>
          <a:p>
            <a:pPr algn="l">
              <a:tabLst>
                <a:tab pos="393700" algn="l"/>
              </a:tabLst>
            </a:pPr>
            <a:r>
              <a:rPr lang="en-US" sz="2800" dirty="0"/>
              <a:t>Fill out this sheet at the end of the event.  Rank the schools from 1</a:t>
            </a:r>
            <a:r>
              <a:rPr lang="en-US" sz="2800" baseline="30000" dirty="0"/>
              <a:t>st</a:t>
            </a:r>
            <a:r>
              <a:rPr lang="en-US" sz="2800" dirty="0"/>
              <a:t> to </a:t>
            </a:r>
            <a:r>
              <a:rPr lang="en-US" sz="2800" dirty="0" smtClean="0"/>
              <a:t>17</a:t>
            </a:r>
            <a:r>
              <a:rPr lang="en-US" sz="2800" baseline="30000" dirty="0" smtClean="0"/>
              <a:t>th</a:t>
            </a:r>
            <a:r>
              <a:rPr lang="en-US" sz="2800" dirty="0" smtClean="0"/>
              <a:t> </a:t>
            </a:r>
            <a:r>
              <a:rPr lang="en-US" sz="2800" dirty="0" smtClean="0"/>
              <a:t>Place.  </a:t>
            </a:r>
            <a:r>
              <a:rPr lang="en-US" sz="2800" dirty="0"/>
              <a:t>All ties must be </a:t>
            </a:r>
            <a:r>
              <a:rPr lang="en-US" sz="2800" dirty="0" smtClean="0"/>
              <a:t>broken with ranking points of </a:t>
            </a:r>
            <a:r>
              <a:rPr lang="en-US" sz="2800" dirty="0" smtClean="0"/>
              <a:t>1-16.  </a:t>
            </a:r>
            <a:r>
              <a:rPr lang="en-US" sz="2800" dirty="0" smtClean="0"/>
              <a:t>Write in rank!</a:t>
            </a:r>
            <a:endParaRPr lang="en-US" sz="2800" dirty="0"/>
          </a:p>
        </p:txBody>
      </p:sp>
      <p:sp>
        <p:nvSpPr>
          <p:cNvPr id="60434" name="Text Box 18"/>
          <p:cNvSpPr txBox="1">
            <a:spLocks noChangeArrowheads="1"/>
          </p:cNvSpPr>
          <p:nvPr/>
        </p:nvSpPr>
        <p:spPr bwMode="auto">
          <a:xfrm>
            <a:off x="5508625" y="5788025"/>
            <a:ext cx="2079625"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Scoring</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4" t="25016" r="39669" b="29556"/>
          <a:stretch/>
        </p:blipFill>
        <p:spPr bwMode="auto">
          <a:xfrm>
            <a:off x="1024850" y="1949205"/>
            <a:ext cx="7582486" cy="319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139762"/>
      </p:ext>
    </p:extLst>
  </p:cSld>
  <p:clrMapOvr>
    <a:masterClrMapping/>
  </p:clrMapOvr>
  <p:transition advTm="10000">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621" y="-188061"/>
            <a:ext cx="7772400" cy="1143000"/>
          </a:xfrm>
        </p:spPr>
        <p:txBody>
          <a:bodyPr/>
          <a:lstStyle/>
          <a:p>
            <a:r>
              <a:rPr lang="en-US" dirty="0" smtClean="0"/>
              <a:t>Excel Scoring Sheet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File is at </a:t>
            </a:r>
            <a:r>
              <a:rPr lang="en-US" sz="2800" dirty="0" smtClean="0">
                <a:hlinkClick r:id="rId3"/>
              </a:rPr>
              <a:t>eso.floridascienceolympiad.org</a:t>
            </a:r>
            <a:r>
              <a:rPr lang="en-US" sz="2800" dirty="0" smtClean="0"/>
              <a:t> </a:t>
            </a:r>
            <a:r>
              <a:rPr lang="en-US" dirty="0" smtClean="0"/>
              <a:t>, The Competition, Training</a:t>
            </a:r>
            <a:r>
              <a:rPr lang="en-US" dirty="0" smtClean="0"/>
              <a:t>.</a:t>
            </a:r>
            <a:endParaRPr lang="en-US" dirty="0"/>
          </a:p>
        </p:txBody>
      </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213" r="45724" b="30357"/>
          <a:stretch/>
        </p:blipFill>
        <p:spPr bwMode="auto">
          <a:xfrm>
            <a:off x="1190061" y="829790"/>
            <a:ext cx="7061982" cy="3404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328211"/>
      </p:ext>
    </p:extLst>
  </p:cSld>
  <p:clrMapOvr>
    <a:masterClrMapping/>
  </p:clrMapOvr>
  <p:transition advTm="10000">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914400" y="381000"/>
            <a:ext cx="76200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0244" name="Text Box 4"/>
          <p:cNvSpPr txBox="1">
            <a:spLocks noChangeArrowheads="1"/>
          </p:cNvSpPr>
          <p:nvPr/>
        </p:nvSpPr>
        <p:spPr bwMode="auto">
          <a:xfrm>
            <a:off x="766763" y="96838"/>
            <a:ext cx="7715250" cy="2985433"/>
          </a:xfrm>
          <a:prstGeom prst="rect">
            <a:avLst/>
          </a:prstGeom>
          <a:noFill/>
          <a:ln w="9525">
            <a:noFill/>
            <a:miter lim="800000"/>
            <a:headEnd/>
            <a:tailEnd/>
          </a:ln>
          <a:effectLst/>
        </p:spPr>
        <p:txBody>
          <a:bodyPr>
            <a:spAutoFit/>
          </a:bodyPr>
          <a:lstStyle/>
          <a:p>
            <a:pPr marL="234950" indent="-234950" algn="l"/>
            <a:r>
              <a:rPr lang="en-US" sz="3000" dirty="0"/>
              <a:t>Background and Requirements:</a:t>
            </a:r>
          </a:p>
          <a:p>
            <a:pPr marL="234950" indent="-234950" algn="l"/>
            <a:endParaRPr lang="en-US" sz="1400" dirty="0"/>
          </a:p>
          <a:p>
            <a:pPr marL="234950" indent="-234950" algn="l">
              <a:buFontTx/>
              <a:buChar char="•"/>
            </a:pPr>
            <a:r>
              <a:rPr lang="en-US" dirty="0"/>
              <a:t>Teams of </a:t>
            </a:r>
            <a:r>
              <a:rPr lang="en-US" dirty="0" smtClean="0"/>
              <a:t>12 </a:t>
            </a:r>
            <a:r>
              <a:rPr lang="en-US" dirty="0"/>
              <a:t>students, lead by one coach.</a:t>
            </a:r>
          </a:p>
          <a:p>
            <a:pPr marL="234950" indent="-234950" algn="l">
              <a:buFontTx/>
              <a:buChar char="•"/>
            </a:pPr>
            <a:r>
              <a:rPr lang="en-US" dirty="0"/>
              <a:t>Each school can have more than one team.</a:t>
            </a:r>
          </a:p>
          <a:p>
            <a:pPr marL="234950" indent="-234950" algn="l">
              <a:buFontTx/>
              <a:buChar char="•"/>
            </a:pPr>
            <a:r>
              <a:rPr lang="en-US" dirty="0" smtClean="0"/>
              <a:t>13 </a:t>
            </a:r>
            <a:r>
              <a:rPr lang="en-US" dirty="0"/>
              <a:t>different </a:t>
            </a:r>
            <a:r>
              <a:rPr lang="en-US" dirty="0" smtClean="0"/>
              <a:t>events</a:t>
            </a:r>
          </a:p>
          <a:p>
            <a:pPr marL="234950" indent="-234950" algn="l">
              <a:buFontTx/>
              <a:buChar char="•"/>
            </a:pPr>
            <a:r>
              <a:rPr lang="en-US" dirty="0" smtClean="0"/>
              <a:t>Registration fee of $165 (early)  $195 (late)</a:t>
            </a:r>
            <a:endParaRPr lang="en-US" dirty="0"/>
          </a:p>
          <a:p>
            <a:pPr marL="234950" indent="-234950" algn="l">
              <a:buFontTx/>
              <a:buChar char="•"/>
            </a:pPr>
            <a:r>
              <a:rPr lang="en-US" dirty="0" smtClean="0"/>
              <a:t>Competition is May 9, 2015 9:00 am – 3:00 pm</a:t>
            </a:r>
            <a:endParaRPr lang="en-US" dirty="0"/>
          </a:p>
          <a:p>
            <a:pPr marL="234950" indent="-234950" algn="l"/>
            <a:endParaRPr lang="en-US" dirty="0"/>
          </a:p>
        </p:txBody>
      </p:sp>
      <p:sp>
        <p:nvSpPr>
          <p:cNvPr id="10251" name="Text Box 11"/>
          <p:cNvSpPr txBox="1">
            <a:spLocks noChangeArrowheads="1"/>
          </p:cNvSpPr>
          <p:nvPr/>
        </p:nvSpPr>
        <p:spPr bwMode="auto">
          <a:xfrm>
            <a:off x="3784600" y="5784850"/>
            <a:ext cx="5507038" cy="762000"/>
          </a:xfrm>
          <a:prstGeom prst="rect">
            <a:avLst/>
          </a:prstGeom>
          <a:noFill/>
          <a:ln w="9525">
            <a:noFill/>
            <a:miter lim="800000"/>
            <a:headEnd/>
            <a:tailEnd/>
          </a:ln>
          <a:effectLst/>
        </p:spPr>
        <p:txBody>
          <a:bodyPr wrap="none">
            <a:spAutoFit/>
          </a:bodyPr>
          <a:lstStyle/>
          <a:p>
            <a:r>
              <a:rPr lang="en-US" sz="4400" dirty="0">
                <a:solidFill>
                  <a:schemeClr val="bg1"/>
                </a:solidFill>
                <a:latin typeface="Copperplate33bc" pitchFamily="34" charset="0"/>
              </a:rPr>
              <a:t>Olympiad Criteria</a:t>
            </a:r>
          </a:p>
        </p:txBody>
      </p:sp>
      <p:pic>
        <p:nvPicPr>
          <p:cNvPr id="4098" name="Picture 2" descr="C:\Users\Mike\Pictures\Science Olympiad 2014\Florida Science Olympiad-2014\FSO_2014_SLR-1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84" b="26129"/>
          <a:stretch/>
        </p:blipFill>
        <p:spPr bwMode="auto">
          <a:xfrm>
            <a:off x="1603376" y="2672413"/>
            <a:ext cx="6052855" cy="2638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1756">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632"/>
            <a:ext cx="7772400" cy="1143000"/>
          </a:xfrm>
        </p:spPr>
        <p:txBody>
          <a:bodyPr/>
          <a:lstStyle/>
          <a:p>
            <a:r>
              <a:rPr lang="en-US" sz="3200" dirty="0" smtClean="0"/>
              <a:t>Event Raw Score Spreadsheets</a:t>
            </a:r>
            <a:endParaRPr lang="en-US" sz="3200" dirty="0"/>
          </a:p>
        </p:txBody>
      </p:sp>
      <p:sp>
        <p:nvSpPr>
          <p:cNvPr id="3" name="Content Placeholder 2"/>
          <p:cNvSpPr>
            <a:spLocks noGrp="1"/>
          </p:cNvSpPr>
          <p:nvPr>
            <p:ph idx="1"/>
          </p:nvPr>
        </p:nvSpPr>
        <p:spPr>
          <a:xfrm>
            <a:off x="754039" y="616424"/>
            <a:ext cx="7772400" cy="4114800"/>
          </a:xfrm>
        </p:spPr>
        <p:txBody>
          <a:bodyPr/>
          <a:lstStyle/>
          <a:p>
            <a:pPr marL="0" indent="0">
              <a:buNone/>
            </a:pPr>
            <a:r>
              <a:rPr lang="en-US" sz="2000" dirty="0" smtClean="0"/>
              <a:t>The event based excel spreadsheets are different from the master scoring spreadsheet. Raw scores are determined here, but need to be recorded in the master spreadsheet.</a:t>
            </a:r>
          </a:p>
          <a:p>
            <a:pPr marL="0" indent="0">
              <a:buNone/>
            </a:pPr>
            <a:endParaRPr lang="en-US" sz="20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1213" r="45724" b="30357"/>
          <a:stretch/>
        </p:blipFill>
        <p:spPr bwMode="auto">
          <a:xfrm>
            <a:off x="4763069" y="1505441"/>
            <a:ext cx="3980294" cy="1918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8" t="24671" r="48098" b="5578"/>
          <a:stretch/>
        </p:blipFill>
        <p:spPr bwMode="auto">
          <a:xfrm>
            <a:off x="1338374" y="2181524"/>
            <a:ext cx="4136140" cy="311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4667534" y="3930555"/>
            <a:ext cx="914400" cy="1473958"/>
          </a:xfrm>
          <a:prstGeom prst="ellipse">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Bent Arrow 4"/>
          <p:cNvSpPr/>
          <p:nvPr/>
        </p:nvSpPr>
        <p:spPr bwMode="auto">
          <a:xfrm>
            <a:off x="5042846" y="2197290"/>
            <a:ext cx="989464" cy="1733265"/>
          </a:xfrm>
          <a:prstGeom prst="bentArrow">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46908840"/>
      </p:ext>
    </p:extLst>
  </p:cSld>
  <p:clrMapOvr>
    <a:masterClrMapping/>
  </p:clrMapOvr>
  <p:transition advTm="10000">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6" name="Text Box 12"/>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dirty="0" smtClean="0"/>
              <a:t>Scoring Sheet</a:t>
            </a:r>
            <a:endParaRPr lang="en-US" sz="4400" dirty="0"/>
          </a:p>
        </p:txBody>
      </p:sp>
      <p:sp>
        <p:nvSpPr>
          <p:cNvPr id="52237" name="Text Box 13"/>
          <p:cNvSpPr txBox="1">
            <a:spLocks noChangeArrowheads="1"/>
          </p:cNvSpPr>
          <p:nvPr/>
        </p:nvSpPr>
        <p:spPr bwMode="auto">
          <a:xfrm>
            <a:off x="957263" y="723900"/>
            <a:ext cx="7620000" cy="4647426"/>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a:t>Turn in the scoring summary </a:t>
            </a:r>
            <a:r>
              <a:rPr lang="en-US" sz="3200" dirty="0" smtClean="0"/>
              <a:t>sheet </a:t>
            </a:r>
            <a:r>
              <a:rPr lang="en-US" sz="3200" dirty="0"/>
              <a:t>with ALL of the </a:t>
            </a:r>
            <a:r>
              <a:rPr lang="en-US" sz="3200" dirty="0" smtClean="0"/>
              <a:t>student work (labs, tests, scoring sheets) </a:t>
            </a:r>
            <a:r>
              <a:rPr lang="en-US" sz="3200" dirty="0"/>
              <a:t>to the Scoring </a:t>
            </a:r>
            <a:r>
              <a:rPr lang="en-US" sz="3200" dirty="0" smtClean="0"/>
              <a:t>Room in the following order:</a:t>
            </a:r>
          </a:p>
          <a:p>
            <a:pPr marL="514350" indent="-514350" algn="l">
              <a:buFont typeface="+mj-lt"/>
              <a:buAutoNum type="arabicPeriod"/>
              <a:tabLst>
                <a:tab pos="393700" algn="l"/>
              </a:tabLst>
            </a:pPr>
            <a:r>
              <a:rPr lang="en-US" sz="2800" dirty="0" smtClean="0"/>
              <a:t>Fill out Scoring Checklist</a:t>
            </a:r>
          </a:p>
          <a:p>
            <a:pPr marL="514350" indent="-514350" algn="l">
              <a:buFont typeface="+mj-lt"/>
              <a:buAutoNum type="arabicPeriod"/>
              <a:tabLst>
                <a:tab pos="393700" algn="l"/>
              </a:tabLst>
            </a:pPr>
            <a:r>
              <a:rPr lang="en-US" sz="2800" dirty="0" smtClean="0"/>
              <a:t>Place student work in RANK order, 1</a:t>
            </a:r>
            <a:r>
              <a:rPr lang="en-US" sz="2800" baseline="30000" dirty="0" smtClean="0"/>
              <a:t>st</a:t>
            </a:r>
            <a:r>
              <a:rPr lang="en-US" sz="2800" dirty="0" smtClean="0"/>
              <a:t> Place on Top</a:t>
            </a:r>
          </a:p>
          <a:p>
            <a:pPr marL="514350" indent="-514350" algn="l">
              <a:buFont typeface="+mj-lt"/>
              <a:buAutoNum type="arabicPeriod"/>
              <a:tabLst>
                <a:tab pos="393700" algn="l"/>
              </a:tabLst>
            </a:pPr>
            <a:r>
              <a:rPr lang="en-US" sz="2800" dirty="0" smtClean="0"/>
              <a:t>Print out Scoring Summary Sheet in CROL 102</a:t>
            </a:r>
          </a:p>
          <a:p>
            <a:pPr marL="514350" indent="-514350" algn="l">
              <a:buFont typeface="+mj-lt"/>
              <a:buAutoNum type="arabicPeriod"/>
              <a:tabLst>
                <a:tab pos="393700" algn="l"/>
              </a:tabLst>
            </a:pPr>
            <a:r>
              <a:rPr lang="en-US" sz="2800" dirty="0" smtClean="0"/>
              <a:t>Be ready to READ ALOUD the student work with Team No., Raw Score, Rank.</a:t>
            </a:r>
            <a:endParaRPr lang="en-US" sz="2800" dirty="0"/>
          </a:p>
        </p:txBody>
      </p:sp>
      <p:sp>
        <p:nvSpPr>
          <p:cNvPr id="52238" name="Text Box 14"/>
          <p:cNvSpPr txBox="1">
            <a:spLocks noChangeArrowheads="1"/>
          </p:cNvSpPr>
          <p:nvPr/>
        </p:nvSpPr>
        <p:spPr bwMode="auto">
          <a:xfrm>
            <a:off x="5508625" y="5788025"/>
            <a:ext cx="2079625"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Scoring</a:t>
            </a:r>
          </a:p>
        </p:txBody>
      </p:sp>
    </p:spTree>
    <p:extLst>
      <p:ext uri="{BB962C8B-B14F-4D97-AF65-F5344CB8AC3E}">
        <p14:creationId xmlns:p14="http://schemas.microsoft.com/office/powerpoint/2010/main" val="2709546092"/>
      </p:ext>
    </p:extLst>
  </p:cSld>
  <p:clrMapOvr>
    <a:masterClrMapping/>
  </p:clrMapOvr>
  <p:transition advTm="10000">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24" y="-163780"/>
            <a:ext cx="3545006" cy="1801504"/>
          </a:xfrm>
        </p:spPr>
        <p:txBody>
          <a:bodyPr/>
          <a:lstStyle/>
          <a:p>
            <a:r>
              <a:rPr lang="en-US" sz="3600" dirty="0" smtClean="0"/>
              <a:t>Score </a:t>
            </a:r>
            <a:br>
              <a:rPr lang="en-US" sz="3600" dirty="0" smtClean="0"/>
            </a:br>
            <a:r>
              <a:rPr lang="en-US" sz="3600" dirty="0" smtClean="0"/>
              <a:t>Counseling</a:t>
            </a:r>
            <a:endParaRPr lang="en-US" sz="3600" dirty="0"/>
          </a:p>
        </p:txBody>
      </p:sp>
      <p:sp>
        <p:nvSpPr>
          <p:cNvPr id="3" name="Content Placeholder 2"/>
          <p:cNvSpPr>
            <a:spLocks noGrp="1"/>
          </p:cNvSpPr>
          <p:nvPr>
            <p:ph idx="1"/>
          </p:nvPr>
        </p:nvSpPr>
        <p:spPr>
          <a:xfrm>
            <a:off x="767686" y="1448937"/>
            <a:ext cx="3367585" cy="4446896"/>
          </a:xfrm>
        </p:spPr>
        <p:txBody>
          <a:bodyPr/>
          <a:lstStyle/>
          <a:p>
            <a:pPr marL="0" indent="0">
              <a:buNone/>
            </a:pPr>
            <a:r>
              <a:rPr lang="en-US" sz="2800" dirty="0" smtClean="0"/>
              <a:t>To ensure that all scores have been entered correctly, scores will be verified.  Make sure you fill out this form before entering score counseling</a:t>
            </a:r>
          </a:p>
          <a:p>
            <a:pPr marL="0" indent="0">
              <a:buNone/>
            </a:pP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07" t="21861" r="12867" b="8566"/>
          <a:stretch/>
        </p:blipFill>
        <p:spPr bwMode="auto">
          <a:xfrm>
            <a:off x="3971499" y="191068"/>
            <a:ext cx="4776717" cy="499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638706"/>
      </p:ext>
    </p:extLst>
  </p:cSld>
  <p:clrMapOvr>
    <a:masterClrMapping/>
  </p:clrMapOvr>
  <p:transition advTm="10000">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6" name="Text Box 12"/>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Scoring Summary Sheet</a:t>
            </a:r>
          </a:p>
        </p:txBody>
      </p:sp>
      <p:sp>
        <p:nvSpPr>
          <p:cNvPr id="52237" name="Text Box 13"/>
          <p:cNvSpPr txBox="1">
            <a:spLocks noChangeArrowheads="1"/>
          </p:cNvSpPr>
          <p:nvPr/>
        </p:nvSpPr>
        <p:spPr bwMode="auto">
          <a:xfrm>
            <a:off x="957263" y="723900"/>
            <a:ext cx="7620000" cy="3539430"/>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3200" dirty="0" smtClean="0"/>
              <a:t>The </a:t>
            </a:r>
            <a:r>
              <a:rPr lang="en-US" sz="3200" dirty="0"/>
              <a:t>scoring room is </a:t>
            </a:r>
            <a:r>
              <a:rPr lang="en-US" sz="3200" dirty="0" smtClean="0"/>
              <a:t>CREOL and you will be directed to a computer lab.</a:t>
            </a:r>
            <a:endParaRPr lang="en-US" sz="3200" dirty="0"/>
          </a:p>
          <a:p>
            <a:pPr marL="234950" indent="-234950" algn="l">
              <a:buFontTx/>
              <a:buChar char="•"/>
              <a:tabLst>
                <a:tab pos="393700" algn="l"/>
              </a:tabLst>
            </a:pPr>
            <a:endParaRPr lang="en-US" sz="3200" dirty="0"/>
          </a:p>
          <a:p>
            <a:pPr marL="234950" indent="-234950" algn="l">
              <a:buFontTx/>
              <a:buChar char="•"/>
              <a:tabLst>
                <a:tab pos="393700" algn="l"/>
              </a:tabLst>
            </a:pPr>
            <a:r>
              <a:rPr lang="en-US" sz="3200" dirty="0" smtClean="0"/>
              <a:t>Please leave your cell number or stay for 1 hour after event ends.  </a:t>
            </a:r>
            <a:r>
              <a:rPr lang="en-US" sz="3200" dirty="0"/>
              <a:t>Arbitrations must be cleared for your event.</a:t>
            </a:r>
          </a:p>
          <a:p>
            <a:pPr marL="234950" indent="-234950" algn="l">
              <a:buFontTx/>
              <a:buChar char="•"/>
              <a:tabLst>
                <a:tab pos="393700" algn="l"/>
              </a:tabLst>
            </a:pPr>
            <a:endParaRPr lang="en-US" sz="3200" dirty="0"/>
          </a:p>
        </p:txBody>
      </p:sp>
      <p:sp>
        <p:nvSpPr>
          <p:cNvPr id="52238" name="Text Box 14"/>
          <p:cNvSpPr txBox="1">
            <a:spLocks noChangeArrowheads="1"/>
          </p:cNvSpPr>
          <p:nvPr/>
        </p:nvSpPr>
        <p:spPr bwMode="auto">
          <a:xfrm>
            <a:off x="5508625" y="5788025"/>
            <a:ext cx="2079625"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Scoring</a:t>
            </a:r>
          </a:p>
        </p:txBody>
      </p:sp>
    </p:spTree>
    <p:extLst>
      <p:ext uri="{BB962C8B-B14F-4D97-AF65-F5344CB8AC3E}">
        <p14:creationId xmlns:p14="http://schemas.microsoft.com/office/powerpoint/2010/main" val="2247697173"/>
      </p:ext>
    </p:extLst>
  </p:cSld>
  <p:clrMapOvr>
    <a:masterClrMapping/>
  </p:clrMapOvr>
  <p:transition advTm="10000">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93" name="Text Box 21"/>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Lunch!</a:t>
            </a:r>
          </a:p>
        </p:txBody>
      </p:sp>
      <p:sp>
        <p:nvSpPr>
          <p:cNvPr id="79894" name="Text Box 22"/>
          <p:cNvSpPr txBox="1">
            <a:spLocks noChangeArrowheads="1"/>
          </p:cNvSpPr>
          <p:nvPr/>
        </p:nvSpPr>
        <p:spPr bwMode="auto">
          <a:xfrm>
            <a:off x="914400" y="914400"/>
            <a:ext cx="7696200" cy="2554545"/>
          </a:xfrm>
          <a:prstGeom prst="rect">
            <a:avLst/>
          </a:prstGeom>
          <a:noFill/>
          <a:ln w="9525">
            <a:noFill/>
            <a:miter lim="800000"/>
            <a:headEnd/>
            <a:tailEnd/>
          </a:ln>
          <a:effectLst/>
        </p:spPr>
        <p:txBody>
          <a:bodyPr>
            <a:spAutoFit/>
          </a:bodyPr>
          <a:lstStyle/>
          <a:p>
            <a:pPr marL="234950" indent="-234950" algn="l">
              <a:buFontTx/>
              <a:buChar char="•"/>
              <a:tabLst>
                <a:tab pos="393700" algn="l"/>
              </a:tabLst>
            </a:pPr>
            <a:endParaRPr lang="en-US" sz="3200" dirty="0">
              <a:latin typeface="Arial" charset="0"/>
            </a:endParaRPr>
          </a:p>
          <a:p>
            <a:pPr marL="234950" indent="-234950" algn="l">
              <a:buFontTx/>
              <a:buChar char="•"/>
              <a:tabLst>
                <a:tab pos="393700" algn="l"/>
              </a:tabLst>
            </a:pPr>
            <a:r>
              <a:rPr lang="en-US" sz="3200"/>
              <a:t>Lunch </a:t>
            </a:r>
            <a:r>
              <a:rPr lang="en-US" sz="3200" smtClean="0"/>
              <a:t>will </a:t>
            </a:r>
            <a:r>
              <a:rPr lang="en-US" sz="3200" dirty="0"/>
              <a:t>be available at 11:30 am.  </a:t>
            </a:r>
          </a:p>
          <a:p>
            <a:pPr marL="234950" indent="-234950" algn="l">
              <a:buFontTx/>
              <a:buChar char="•"/>
              <a:tabLst>
                <a:tab pos="393700" algn="l"/>
              </a:tabLst>
            </a:pPr>
            <a:r>
              <a:rPr lang="en-US" sz="3200" dirty="0"/>
              <a:t>In </a:t>
            </a:r>
            <a:r>
              <a:rPr lang="en-US" sz="3200" dirty="0" smtClean="0"/>
              <a:t>CREOL Lobby</a:t>
            </a:r>
            <a:endParaRPr lang="en-US" sz="3200" dirty="0"/>
          </a:p>
          <a:p>
            <a:pPr marL="234950" indent="-234950" algn="l">
              <a:tabLst>
                <a:tab pos="393700" algn="l"/>
              </a:tabLst>
            </a:pPr>
            <a:endParaRPr lang="en-US" sz="3200" dirty="0"/>
          </a:p>
          <a:p>
            <a:pPr marL="234950" indent="-234950" algn="l">
              <a:tabLst>
                <a:tab pos="393700" algn="l"/>
              </a:tabLst>
            </a:pPr>
            <a:endParaRPr lang="en-US" sz="3200" dirty="0">
              <a:latin typeface="Arial" charset="0"/>
            </a:endParaRPr>
          </a:p>
        </p:txBody>
      </p:sp>
      <p:sp>
        <p:nvSpPr>
          <p:cNvPr id="79895" name="Text Box 23"/>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Tree>
    <p:extLst>
      <p:ext uri="{BB962C8B-B14F-4D97-AF65-F5344CB8AC3E}">
        <p14:creationId xmlns:p14="http://schemas.microsoft.com/office/powerpoint/2010/main" val="2678724064"/>
      </p:ext>
    </p:extLst>
  </p:cSld>
  <p:clrMapOvr>
    <a:masterClrMapping/>
  </p:clrMapOvr>
  <p:transition advTm="10000">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1" name="Text Box 9"/>
          <p:cNvSpPr txBox="1">
            <a:spLocks noChangeArrowheads="1"/>
          </p:cNvSpPr>
          <p:nvPr/>
        </p:nvSpPr>
        <p:spPr bwMode="auto">
          <a:xfrm>
            <a:off x="4180642" y="5788025"/>
            <a:ext cx="4735592" cy="769441"/>
          </a:xfrm>
          <a:prstGeom prst="rect">
            <a:avLst/>
          </a:prstGeom>
          <a:noFill/>
          <a:ln w="9525">
            <a:noFill/>
            <a:miter lim="800000"/>
            <a:headEnd/>
            <a:tailEnd/>
          </a:ln>
          <a:effectLst/>
        </p:spPr>
        <p:txBody>
          <a:bodyPr wrap="none">
            <a:spAutoFit/>
          </a:bodyPr>
          <a:lstStyle/>
          <a:p>
            <a:r>
              <a:rPr lang="en-US" sz="4400" dirty="0" smtClean="0">
                <a:solidFill>
                  <a:schemeClr val="bg1"/>
                </a:solidFill>
                <a:latin typeface="Copperplate33bc" pitchFamily="34" charset="0"/>
              </a:rPr>
              <a:t>Event Supervision</a:t>
            </a:r>
            <a:endParaRPr lang="en-US" sz="4400" dirty="0">
              <a:solidFill>
                <a:schemeClr val="bg1"/>
              </a:solidFill>
              <a:latin typeface="Copperplate33bc" pitchFamily="34" charset="0"/>
            </a:endParaRPr>
          </a:p>
        </p:txBody>
      </p:sp>
      <p:sp>
        <p:nvSpPr>
          <p:cNvPr id="74762" name="Text Box 10"/>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When, Where, What</a:t>
            </a:r>
          </a:p>
        </p:txBody>
      </p:sp>
      <p:sp>
        <p:nvSpPr>
          <p:cNvPr id="74763" name="Text Box 11"/>
          <p:cNvSpPr txBox="1">
            <a:spLocks noChangeArrowheads="1"/>
          </p:cNvSpPr>
          <p:nvPr/>
        </p:nvSpPr>
        <p:spPr bwMode="auto">
          <a:xfrm>
            <a:off x="914400" y="914400"/>
            <a:ext cx="7620000" cy="3539430"/>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sz="2800" dirty="0" smtClean="0"/>
              <a:t>CREOL 102 </a:t>
            </a:r>
            <a:r>
              <a:rPr lang="en-US" sz="2800" dirty="0"/>
              <a:t>to pick up packets.</a:t>
            </a:r>
          </a:p>
          <a:p>
            <a:pPr marL="234950" indent="-234950" algn="l">
              <a:buFontTx/>
              <a:buChar char="•"/>
              <a:tabLst>
                <a:tab pos="393700" algn="l"/>
              </a:tabLst>
            </a:pPr>
            <a:r>
              <a:rPr lang="en-US" sz="2800" dirty="0" smtClean="0"/>
              <a:t>Meeting at 8:10 </a:t>
            </a:r>
            <a:r>
              <a:rPr lang="en-US" sz="2800" dirty="0" err="1" smtClean="0"/>
              <a:t>a.m</a:t>
            </a:r>
            <a:r>
              <a:rPr lang="en-US" sz="2800" dirty="0" smtClean="0"/>
              <a:t> in CREOL 102/103</a:t>
            </a:r>
          </a:p>
          <a:p>
            <a:pPr marL="234950" indent="-234950" algn="l">
              <a:buFontTx/>
              <a:buChar char="•"/>
              <a:tabLst>
                <a:tab pos="393700" algn="l"/>
              </a:tabLst>
            </a:pPr>
            <a:r>
              <a:rPr lang="en-US" sz="2800" dirty="0" smtClean="0"/>
              <a:t>Head </a:t>
            </a:r>
            <a:r>
              <a:rPr lang="en-US" sz="2800" dirty="0"/>
              <a:t>to the rooms to finalize the setup and figure out any last minute issues.</a:t>
            </a:r>
          </a:p>
          <a:p>
            <a:pPr marL="234950" indent="-234950" algn="l">
              <a:buFontTx/>
              <a:buChar char="•"/>
              <a:tabLst>
                <a:tab pos="393700" algn="l"/>
              </a:tabLst>
            </a:pPr>
            <a:r>
              <a:rPr lang="en-US" sz="2800" dirty="0" smtClean="0"/>
              <a:t>Impound and Construction begins </a:t>
            </a:r>
            <a:r>
              <a:rPr lang="en-US" sz="2800" dirty="0"/>
              <a:t>at 9:00 am</a:t>
            </a:r>
          </a:p>
          <a:p>
            <a:pPr marL="234950" indent="-234950" algn="l">
              <a:buFontTx/>
              <a:buChar char="•"/>
              <a:tabLst>
                <a:tab pos="393700" algn="l"/>
              </a:tabLst>
            </a:pPr>
            <a:r>
              <a:rPr lang="en-US" sz="2800" dirty="0" smtClean="0"/>
              <a:t>Event </a:t>
            </a:r>
            <a:r>
              <a:rPr lang="en-US" sz="2800" dirty="0"/>
              <a:t>setup will be from </a:t>
            </a:r>
            <a:r>
              <a:rPr lang="en-US" sz="2800" dirty="0" smtClean="0"/>
              <a:t>7:00 </a:t>
            </a:r>
            <a:r>
              <a:rPr lang="en-US" sz="2800" dirty="0"/>
              <a:t>to </a:t>
            </a:r>
            <a:r>
              <a:rPr lang="en-US" sz="2800" dirty="0" smtClean="0"/>
              <a:t>10</a:t>
            </a:r>
            <a:r>
              <a:rPr lang="en-US" sz="2800" dirty="0" smtClean="0"/>
              <a:t>:00 </a:t>
            </a:r>
            <a:r>
              <a:rPr lang="en-US" sz="2800" dirty="0"/>
              <a:t>am</a:t>
            </a:r>
          </a:p>
          <a:p>
            <a:pPr marL="234950" indent="-234950" algn="l">
              <a:buFontTx/>
              <a:buChar char="•"/>
              <a:tabLst>
                <a:tab pos="393700" algn="l"/>
              </a:tabLst>
            </a:pPr>
            <a:r>
              <a:rPr lang="en-US" sz="2800" dirty="0" smtClean="0"/>
              <a:t>Events start </a:t>
            </a:r>
            <a:r>
              <a:rPr lang="en-US" sz="2800" dirty="0"/>
              <a:t>at </a:t>
            </a:r>
            <a:r>
              <a:rPr lang="en-US" sz="2800" dirty="0" smtClean="0"/>
              <a:t>10:00 am</a:t>
            </a:r>
            <a:endParaRPr lang="en-US" sz="2800" dirty="0"/>
          </a:p>
          <a:p>
            <a:pPr marL="234950" indent="-234950" algn="l">
              <a:buFontTx/>
              <a:buChar char="•"/>
              <a:tabLst>
                <a:tab pos="393700" algn="l"/>
              </a:tabLst>
            </a:pPr>
            <a:r>
              <a:rPr lang="en-US" sz="2800" dirty="0"/>
              <a:t>Have a great day!</a:t>
            </a:r>
          </a:p>
        </p:txBody>
      </p:sp>
    </p:spTree>
    <p:extLst>
      <p:ext uri="{BB962C8B-B14F-4D97-AF65-F5344CB8AC3E}">
        <p14:creationId xmlns:p14="http://schemas.microsoft.com/office/powerpoint/2010/main" val="2480092783"/>
      </p:ext>
    </p:extLst>
  </p:cSld>
  <p:clrMapOvr>
    <a:masterClrMapping/>
  </p:clrMapOvr>
  <p:transition advTm="10000">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914400" y="381000"/>
            <a:ext cx="76200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15722" name="Text Box 10"/>
          <p:cNvSpPr txBox="1">
            <a:spLocks noChangeArrowheads="1"/>
          </p:cNvSpPr>
          <p:nvPr/>
        </p:nvSpPr>
        <p:spPr bwMode="auto">
          <a:xfrm>
            <a:off x="5608638" y="5837238"/>
            <a:ext cx="1935162" cy="701675"/>
          </a:xfrm>
          <a:prstGeom prst="rect">
            <a:avLst/>
          </a:prstGeom>
          <a:noFill/>
          <a:ln w="9525">
            <a:noFill/>
            <a:miter lim="800000"/>
            <a:headEnd/>
            <a:tailEnd/>
          </a:ln>
          <a:effectLst/>
        </p:spPr>
        <p:txBody>
          <a:bodyPr wrap="none">
            <a:spAutoFit/>
          </a:bodyPr>
          <a:lstStyle/>
          <a:p>
            <a:r>
              <a:rPr lang="en-US" sz="4000">
                <a:solidFill>
                  <a:srgbClr val="EAEAEA"/>
                </a:solidFill>
                <a:latin typeface="Copperplate33bc" pitchFamily="34" charset="0"/>
              </a:rPr>
              <a:t>Contact</a:t>
            </a:r>
          </a:p>
        </p:txBody>
      </p:sp>
      <p:sp>
        <p:nvSpPr>
          <p:cNvPr id="115723" name="Text Box 11"/>
          <p:cNvSpPr txBox="1">
            <a:spLocks noChangeArrowheads="1"/>
          </p:cNvSpPr>
          <p:nvPr/>
        </p:nvSpPr>
        <p:spPr bwMode="auto">
          <a:xfrm>
            <a:off x="1066800" y="381000"/>
            <a:ext cx="3581400" cy="1006475"/>
          </a:xfrm>
          <a:prstGeom prst="rect">
            <a:avLst/>
          </a:prstGeom>
          <a:noFill/>
          <a:ln w="9525">
            <a:noFill/>
            <a:miter lim="800000"/>
            <a:headEnd/>
            <a:tailEnd/>
          </a:ln>
          <a:effectLst/>
        </p:spPr>
        <p:txBody>
          <a:bodyPr>
            <a:spAutoFit/>
          </a:bodyPr>
          <a:lstStyle/>
          <a:p>
            <a:pPr algn="l">
              <a:buFontTx/>
              <a:buChar char="•"/>
            </a:pPr>
            <a:endParaRPr lang="en-US" sz="3000">
              <a:solidFill>
                <a:schemeClr val="folHlink"/>
              </a:solidFill>
            </a:endParaRPr>
          </a:p>
          <a:p>
            <a:pPr algn="l">
              <a:buFontTx/>
              <a:buChar char="•"/>
            </a:pPr>
            <a:endParaRPr lang="en-US" sz="3000">
              <a:solidFill>
                <a:schemeClr val="bg1"/>
              </a:solidFill>
              <a:latin typeface="CAC Futura Casual" pitchFamily="2" charset="0"/>
            </a:endParaRPr>
          </a:p>
        </p:txBody>
      </p:sp>
      <p:sp>
        <p:nvSpPr>
          <p:cNvPr id="115724" name="Text Box 12"/>
          <p:cNvSpPr txBox="1">
            <a:spLocks noChangeArrowheads="1"/>
          </p:cNvSpPr>
          <p:nvPr/>
        </p:nvSpPr>
        <p:spPr bwMode="auto">
          <a:xfrm>
            <a:off x="990600" y="228599"/>
            <a:ext cx="7620000" cy="2954655"/>
          </a:xfrm>
          <a:prstGeom prst="rect">
            <a:avLst/>
          </a:prstGeom>
          <a:noFill/>
          <a:ln w="9525">
            <a:noFill/>
            <a:miter lim="800000"/>
            <a:headEnd/>
            <a:tailEnd/>
          </a:ln>
          <a:effectLst/>
        </p:spPr>
        <p:txBody>
          <a:bodyPr>
            <a:spAutoFit/>
          </a:bodyPr>
          <a:lstStyle/>
          <a:p>
            <a:pPr algn="l"/>
            <a:r>
              <a:rPr lang="en-US" sz="3000" dirty="0">
                <a:latin typeface="CAC Futura Casual" pitchFamily="2" charset="0"/>
              </a:rPr>
              <a:t>For More Information:</a:t>
            </a:r>
          </a:p>
          <a:p>
            <a:pPr algn="l"/>
            <a:endParaRPr lang="en-US" sz="2000" dirty="0">
              <a:latin typeface="CAC Futura Casual" pitchFamily="2" charset="0"/>
            </a:endParaRPr>
          </a:p>
          <a:p>
            <a:r>
              <a:rPr lang="en-US" sz="3000" dirty="0" smtClean="0">
                <a:latin typeface="CAC Futura Casual" pitchFamily="2" charset="0"/>
                <a:hlinkClick r:id="rId3"/>
              </a:rPr>
              <a:t>eso.floridascienceolympiad.org</a:t>
            </a:r>
            <a:endParaRPr lang="en-US" sz="3000" dirty="0" smtClean="0">
              <a:latin typeface="CAC Futura Casual" pitchFamily="2" charset="0"/>
            </a:endParaRPr>
          </a:p>
          <a:p>
            <a:r>
              <a:rPr lang="en-US" sz="2200" dirty="0" smtClean="0">
                <a:latin typeface="CAC Futura Casual" pitchFamily="2" charset="0"/>
              </a:rPr>
              <a:t>Twitter:  @</a:t>
            </a:r>
            <a:r>
              <a:rPr lang="en-US" sz="2200" dirty="0" err="1" smtClean="0">
                <a:latin typeface="CAC Futura Casual" pitchFamily="2" charset="0"/>
              </a:rPr>
              <a:t>scienceolympiad</a:t>
            </a:r>
            <a:r>
              <a:rPr lang="en-US" sz="2200" dirty="0" smtClean="0">
                <a:latin typeface="CAC Futura Casual" pitchFamily="2" charset="0"/>
              </a:rPr>
              <a:t> </a:t>
            </a:r>
            <a:endParaRPr lang="en-US" sz="2200" dirty="0">
              <a:latin typeface="CAC Futura Casual" pitchFamily="2" charset="0"/>
            </a:endParaRPr>
          </a:p>
          <a:p>
            <a:endParaRPr lang="en-US" sz="2200" dirty="0">
              <a:latin typeface="CAC Futura Casual" pitchFamily="2" charset="0"/>
            </a:endParaRPr>
          </a:p>
          <a:p>
            <a:r>
              <a:rPr lang="en-US" sz="3200" dirty="0" smtClean="0">
                <a:latin typeface="CAC Futura Casual" pitchFamily="2" charset="0"/>
              </a:rPr>
              <a:t>Email</a:t>
            </a:r>
            <a:endParaRPr lang="en-US" sz="3200" dirty="0">
              <a:latin typeface="CAC Futura Casual" pitchFamily="2" charset="0"/>
            </a:endParaRPr>
          </a:p>
          <a:p>
            <a:r>
              <a:rPr lang="en-US" sz="3000" dirty="0" smtClean="0">
                <a:latin typeface="CAC Futura Casual" pitchFamily="2" charset="0"/>
                <a:hlinkClick r:id="rId4"/>
              </a:rPr>
              <a:t>mike@floridascienceolympiad.org</a:t>
            </a:r>
            <a:r>
              <a:rPr lang="en-US" sz="3000" dirty="0" smtClean="0">
                <a:latin typeface="CAC Futura Casual" pitchFamily="2" charset="0"/>
              </a:rPr>
              <a:t> </a:t>
            </a:r>
            <a:endParaRPr lang="en-US" sz="3000" dirty="0">
              <a:solidFill>
                <a:srgbClr val="EAEAEA"/>
              </a:solidFill>
              <a:latin typeface="CAC Futura Casual" pitchFamily="2" charset="0"/>
            </a:endParaRPr>
          </a:p>
        </p:txBody>
      </p:sp>
    </p:spTree>
    <p:extLst>
      <p:ext uri="{BB962C8B-B14F-4D97-AF65-F5344CB8AC3E}">
        <p14:creationId xmlns:p14="http://schemas.microsoft.com/office/powerpoint/2010/main" val="2103783275"/>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914400" y="381000"/>
            <a:ext cx="76200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24932" name="Text Box 4"/>
          <p:cNvSpPr txBox="1">
            <a:spLocks noChangeArrowheads="1"/>
          </p:cNvSpPr>
          <p:nvPr/>
        </p:nvSpPr>
        <p:spPr bwMode="auto">
          <a:xfrm>
            <a:off x="1066800" y="203200"/>
            <a:ext cx="7467600" cy="549275"/>
          </a:xfrm>
          <a:prstGeom prst="rect">
            <a:avLst/>
          </a:prstGeom>
          <a:noFill/>
          <a:ln w="9525">
            <a:noFill/>
            <a:miter lim="800000"/>
            <a:headEnd/>
            <a:tailEnd/>
          </a:ln>
          <a:effectLst/>
        </p:spPr>
        <p:txBody>
          <a:bodyPr>
            <a:spAutoFit/>
          </a:bodyPr>
          <a:lstStyle/>
          <a:p>
            <a:r>
              <a:rPr lang="en-US" sz="3000" dirty="0" smtClean="0"/>
              <a:t>Division </a:t>
            </a:r>
            <a:r>
              <a:rPr lang="en-US" sz="3000" dirty="0"/>
              <a:t>A</a:t>
            </a:r>
            <a:r>
              <a:rPr lang="en-US" sz="3000" dirty="0" smtClean="0"/>
              <a:t> </a:t>
            </a:r>
            <a:r>
              <a:rPr lang="en-US" sz="3000" dirty="0"/>
              <a:t>Events</a:t>
            </a:r>
            <a:endParaRPr lang="en-US" sz="3000" dirty="0">
              <a:latin typeface="CAC Futura Casual" pitchFamily="2" charset="0"/>
            </a:endParaRPr>
          </a:p>
        </p:txBody>
      </p:sp>
      <p:sp>
        <p:nvSpPr>
          <p:cNvPr id="124939" name="Text Box 11"/>
          <p:cNvSpPr txBox="1">
            <a:spLocks noChangeArrowheads="1"/>
          </p:cNvSpPr>
          <p:nvPr/>
        </p:nvSpPr>
        <p:spPr bwMode="auto">
          <a:xfrm>
            <a:off x="4827588" y="5784850"/>
            <a:ext cx="3430587" cy="762000"/>
          </a:xfrm>
          <a:prstGeom prst="rect">
            <a:avLst/>
          </a:prstGeom>
          <a:noFill/>
          <a:ln w="9525">
            <a:noFill/>
            <a:miter lim="800000"/>
            <a:headEnd/>
            <a:tailEnd/>
          </a:ln>
          <a:effectLst/>
        </p:spPr>
        <p:txBody>
          <a:bodyPr wrap="none">
            <a:spAutoFit/>
          </a:bodyPr>
          <a:lstStyle/>
          <a:p>
            <a:r>
              <a:rPr lang="en-US" sz="4400" dirty="0">
                <a:solidFill>
                  <a:schemeClr val="bg1"/>
                </a:solidFill>
                <a:latin typeface="Copperplate33bc" pitchFamily="34" charset="0"/>
              </a:rPr>
              <a:t>The Events</a:t>
            </a:r>
          </a:p>
        </p:txBody>
      </p:sp>
      <p:sp>
        <p:nvSpPr>
          <p:cNvPr id="9" name="Text Box 13"/>
          <p:cNvSpPr txBox="1">
            <a:spLocks noChangeArrowheads="1"/>
          </p:cNvSpPr>
          <p:nvPr/>
        </p:nvSpPr>
        <p:spPr bwMode="auto">
          <a:xfrm>
            <a:off x="914400" y="1510121"/>
            <a:ext cx="3581400" cy="2677656"/>
          </a:xfrm>
          <a:prstGeom prst="rect">
            <a:avLst/>
          </a:prstGeom>
          <a:noFill/>
          <a:ln w="9525">
            <a:noFill/>
            <a:miter lim="800000"/>
            <a:headEnd/>
            <a:tailEnd/>
          </a:ln>
          <a:effectLst/>
        </p:spPr>
        <p:txBody>
          <a:bodyPr>
            <a:spAutoFit/>
          </a:bodyPr>
          <a:lstStyle/>
          <a:p>
            <a:pPr marL="342900" indent="-342900" algn="l" eaLnBrk="1" fontAlgn="t" hangingPunct="1">
              <a:buFont typeface="Arial" panose="020B0604020202020204" pitchFamily="34" charset="0"/>
              <a:buChar char="•"/>
            </a:pPr>
            <a:r>
              <a:rPr lang="en-US" u="sng" dirty="0" smtClean="0"/>
              <a:t>A </a:t>
            </a:r>
            <a:r>
              <a:rPr lang="en-US" u="sng" dirty="0"/>
              <a:t>is for Anatomy</a:t>
            </a:r>
          </a:p>
          <a:p>
            <a:pPr marL="342900" indent="-342900" algn="l" eaLnBrk="1" fontAlgn="t" hangingPunct="1">
              <a:buFont typeface="Arial" panose="020B0604020202020204" pitchFamily="34" charset="0"/>
              <a:buChar char="•"/>
            </a:pPr>
            <a:r>
              <a:rPr lang="en-US" b="1" dirty="0" smtClean="0"/>
              <a:t>Bridge </a:t>
            </a:r>
            <a:r>
              <a:rPr lang="en-US" b="1" dirty="0"/>
              <a:t>Building</a:t>
            </a:r>
          </a:p>
          <a:p>
            <a:pPr marL="342900" indent="-342900" algn="l" eaLnBrk="1" fontAlgn="t" hangingPunct="1">
              <a:buFont typeface="Arial" panose="020B0604020202020204" pitchFamily="34" charset="0"/>
              <a:buChar char="•"/>
            </a:pPr>
            <a:r>
              <a:rPr lang="en-US" b="1" dirty="0" smtClean="0"/>
              <a:t>Egg </a:t>
            </a:r>
            <a:r>
              <a:rPr lang="en-US" b="1" dirty="0"/>
              <a:t>Drop</a:t>
            </a:r>
          </a:p>
          <a:p>
            <a:pPr marL="342900" indent="-342900" algn="l" eaLnBrk="1" fontAlgn="t" hangingPunct="1">
              <a:buFont typeface="Arial" panose="020B0604020202020204" pitchFamily="34" charset="0"/>
              <a:buChar char="•"/>
            </a:pPr>
            <a:r>
              <a:rPr lang="en-US" b="1" dirty="0" smtClean="0"/>
              <a:t>Energy </a:t>
            </a:r>
            <a:r>
              <a:rPr lang="en-US" b="1" dirty="0"/>
              <a:t>Lab</a:t>
            </a:r>
          </a:p>
          <a:p>
            <a:pPr marL="342900" indent="-342900" algn="l" eaLnBrk="1" fontAlgn="t" hangingPunct="1">
              <a:buFont typeface="Arial" panose="020B0604020202020204" pitchFamily="34" charset="0"/>
              <a:buChar char="•"/>
            </a:pPr>
            <a:r>
              <a:rPr lang="en-US" i="1" dirty="0" err="1" smtClean="0"/>
              <a:t>Estimania</a:t>
            </a:r>
            <a:endParaRPr lang="en-US" i="1" dirty="0"/>
          </a:p>
          <a:p>
            <a:pPr marL="342900" indent="-342900" algn="l" eaLnBrk="1" fontAlgn="t" hangingPunct="1">
              <a:buFont typeface="Arial" panose="020B0604020202020204" pitchFamily="34" charset="0"/>
              <a:buChar char="•"/>
            </a:pPr>
            <a:r>
              <a:rPr lang="en-US" b="1" dirty="0" smtClean="0"/>
              <a:t>Mystery </a:t>
            </a:r>
            <a:r>
              <a:rPr lang="en-US" b="1" dirty="0"/>
              <a:t>Packaging</a:t>
            </a:r>
          </a:p>
          <a:p>
            <a:pPr marL="342900" indent="-342900" algn="l" eaLnBrk="1" fontAlgn="t" hangingPunct="1">
              <a:buFont typeface="Arial" panose="020B0604020202020204" pitchFamily="34" charset="0"/>
              <a:buChar char="•"/>
            </a:pPr>
            <a:r>
              <a:rPr lang="en-US" i="1" dirty="0" smtClean="0"/>
              <a:t>Mystery Powders</a:t>
            </a:r>
            <a:endParaRPr lang="en-US" i="1" dirty="0"/>
          </a:p>
        </p:txBody>
      </p:sp>
      <p:sp>
        <p:nvSpPr>
          <p:cNvPr id="10" name="Text Box 14"/>
          <p:cNvSpPr txBox="1">
            <a:spLocks noChangeArrowheads="1"/>
          </p:cNvSpPr>
          <p:nvPr/>
        </p:nvSpPr>
        <p:spPr bwMode="auto">
          <a:xfrm>
            <a:off x="4495800" y="1510121"/>
            <a:ext cx="3581400" cy="2677656"/>
          </a:xfrm>
          <a:prstGeom prst="rect">
            <a:avLst/>
          </a:prstGeom>
          <a:noFill/>
          <a:ln w="9525">
            <a:noFill/>
            <a:miter lim="800000"/>
            <a:headEnd/>
            <a:tailEnd/>
          </a:ln>
          <a:effectLst/>
        </p:spPr>
        <p:txBody>
          <a:bodyPr>
            <a:spAutoFit/>
          </a:bodyPr>
          <a:lstStyle/>
          <a:p>
            <a:pPr marL="342900" indent="-342900" algn="l" eaLnBrk="1" fontAlgn="t" hangingPunct="1">
              <a:buFont typeface="Arial" panose="020B0604020202020204" pitchFamily="34" charset="0"/>
              <a:buChar char="•"/>
            </a:pPr>
            <a:r>
              <a:rPr lang="en-US" dirty="0" smtClean="0"/>
              <a:t>Pentathlon</a:t>
            </a:r>
            <a:endParaRPr lang="en-US" dirty="0"/>
          </a:p>
          <a:p>
            <a:pPr marL="342900" indent="-342900" algn="l" eaLnBrk="1" fontAlgn="t" hangingPunct="1">
              <a:buFont typeface="Arial" panose="020B0604020202020204" pitchFamily="34" charset="0"/>
              <a:buChar char="•"/>
            </a:pPr>
            <a:r>
              <a:rPr lang="en-US" u="sng" dirty="0" smtClean="0"/>
              <a:t>Rock </a:t>
            </a:r>
            <a:r>
              <a:rPr lang="en-US" u="sng" dirty="0"/>
              <a:t>Hound</a:t>
            </a:r>
          </a:p>
          <a:p>
            <a:pPr marL="342900" indent="-342900" algn="l" eaLnBrk="1" fontAlgn="t" hangingPunct="1">
              <a:buFont typeface="Arial" panose="020B0604020202020204" pitchFamily="34" charset="0"/>
              <a:buChar char="•"/>
            </a:pPr>
            <a:r>
              <a:rPr lang="en-US" u="sng" dirty="0" smtClean="0"/>
              <a:t>Solid</a:t>
            </a:r>
            <a:r>
              <a:rPr lang="en-US" u="sng" dirty="0"/>
              <a:t>, Liquids, Gas</a:t>
            </a:r>
          </a:p>
          <a:p>
            <a:pPr marL="342900" indent="-342900" algn="l" eaLnBrk="1" fontAlgn="t" hangingPunct="1">
              <a:buFont typeface="Arial" panose="020B0604020202020204" pitchFamily="34" charset="0"/>
              <a:buChar char="•"/>
            </a:pPr>
            <a:r>
              <a:rPr lang="en-US" u="sng" dirty="0" smtClean="0"/>
              <a:t>Starry</a:t>
            </a:r>
            <a:r>
              <a:rPr lang="en-US" u="sng" dirty="0"/>
              <a:t>, Starry Night</a:t>
            </a:r>
          </a:p>
          <a:p>
            <a:pPr marL="342900" indent="-342900" algn="l" eaLnBrk="1" fontAlgn="t" hangingPunct="1">
              <a:buFont typeface="Arial" panose="020B0604020202020204" pitchFamily="34" charset="0"/>
              <a:buChar char="•"/>
            </a:pPr>
            <a:r>
              <a:rPr lang="en-US" b="1" dirty="0" smtClean="0"/>
              <a:t>Water </a:t>
            </a:r>
            <a:r>
              <a:rPr lang="en-US" b="1" dirty="0"/>
              <a:t>Rockets</a:t>
            </a:r>
          </a:p>
          <a:p>
            <a:pPr marL="342900" indent="-342900" algn="l" eaLnBrk="1" fontAlgn="t" hangingPunct="1">
              <a:buFont typeface="Arial" panose="020B0604020202020204" pitchFamily="34" charset="0"/>
              <a:buChar char="•"/>
            </a:pPr>
            <a:r>
              <a:rPr lang="en-US" u="sng" dirty="0" smtClean="0"/>
              <a:t>Who </a:t>
            </a:r>
            <a:r>
              <a:rPr lang="en-US" u="sng" dirty="0"/>
              <a:t>Wants To Be A Biologist</a:t>
            </a:r>
          </a:p>
        </p:txBody>
      </p:sp>
    </p:spTree>
  </p:cSld>
  <p:clrMapOvr>
    <a:masterClrMapping/>
  </p:clrMapOvr>
  <p:transition advTm="141220">
    <p:strips dir="rd"/>
  </p:transition>
  <p:timing>
    <p:tnLst>
      <p:par>
        <p:cTn id="1" dur="indefinite" restart="never" nodeType="tmRoot"/>
      </p:par>
    </p:tnLst>
  </p:timing>
  <p:extLst mod="1">
    <p:ext uri="{3A86A75C-4F4B-4683-9AE1-C65F6400EC91}">
      <p14:laserTraceLst xmlns:p14="http://schemas.microsoft.com/office/powerpoint/2010/main">
        <p14:tracePtLst>
          <p14:tracePt t="6102" x="2465388" y="1017588"/>
          <p14:tracePt t="6986" x="2465388" y="1027113"/>
          <p14:tracePt t="7009" x="2465388" y="1036638"/>
          <p14:tracePt t="7024" x="2473325" y="1036638"/>
          <p14:tracePt t="7034" x="2473325" y="1044575"/>
          <p14:tracePt t="7050" x="2482850" y="1062038"/>
          <p14:tracePt t="7065" x="2490788" y="1062038"/>
          <p14:tracePt t="7065" x="2500313" y="1081088"/>
          <p14:tracePt t="7082" x="2527300" y="1089025"/>
          <p14:tracePt t="7099" x="2544763" y="1098550"/>
          <p14:tracePt t="7115" x="2571750" y="1098550"/>
          <p14:tracePt t="7134" x="2608263" y="1098550"/>
          <p14:tracePt t="7149" x="2633663" y="1108075"/>
          <p14:tracePt t="7166" x="2660650" y="1125538"/>
          <p14:tracePt t="7183" x="2679700" y="1125538"/>
          <p14:tracePt t="7199" x="2687638" y="1125538"/>
          <p14:tracePt t="7216" x="2697163" y="1133475"/>
          <p14:tracePt t="7233" x="2705100" y="1143000"/>
          <p14:tracePt t="7369" x="2705100" y="1133475"/>
          <p14:tracePt t="7394" x="2705100" y="1125538"/>
          <p14:tracePt t="7418" x="2697163" y="1125538"/>
          <p14:tracePt t="7442" x="2697163" y="1116013"/>
          <p14:tracePt t="7457" x="2687638" y="1108075"/>
          <p14:tracePt t="7468" x="2679700" y="1098550"/>
          <p14:tracePt t="7470" x="2660650" y="1081088"/>
          <p14:tracePt t="7484" x="2633663" y="1062038"/>
          <p14:tracePt t="7501" x="2616200" y="1062038"/>
          <p14:tracePt t="7518" x="2581275" y="1054100"/>
          <p14:tracePt t="7535" x="2562225" y="1054100"/>
          <p14:tracePt t="7551" x="2527300" y="1054100"/>
          <p14:tracePt t="7570" x="2509838" y="1054100"/>
          <p14:tracePt t="7585" x="2473325" y="1062038"/>
          <p14:tracePt t="7602" x="2455863" y="1071563"/>
          <p14:tracePt t="7618" x="2438400" y="1071563"/>
          <p14:tracePt t="7635" x="2428875" y="1071563"/>
          <p14:tracePt t="7652" x="2411413" y="1071563"/>
          <p14:tracePt t="7669" x="2401888" y="1071563"/>
          <p14:tracePt t="7705" x="2393950" y="1071563"/>
          <p14:tracePt t="7719" x="2384425" y="1062038"/>
          <p14:tracePt t="7719" x="2357438" y="1054100"/>
          <p14:tracePt t="7736" x="2330450" y="1044575"/>
          <p14:tracePt t="7753" x="2303463" y="1017588"/>
          <p14:tracePt t="7770" x="2286000" y="1017588"/>
          <p14:tracePt t="7787" x="2259013" y="1000125"/>
          <p14:tracePt t="7803" x="2251075" y="990600"/>
          <p14:tracePt t="7821" x="2205038" y="982663"/>
          <p14:tracePt t="7836" x="2160588" y="965200"/>
          <p14:tracePt t="7853" x="2133600" y="955675"/>
          <p14:tracePt t="7870" x="2098675" y="946150"/>
          <p14:tracePt t="7887" x="2044700" y="938213"/>
          <p14:tracePt t="7904" x="2017713" y="928688"/>
          <p14:tracePt t="7920" x="2000250" y="919163"/>
          <p14:tracePt t="7920" x="1982788" y="911225"/>
          <p14:tracePt t="7938" x="1946275" y="911225"/>
          <p14:tracePt t="7954" x="1893888" y="893763"/>
          <p14:tracePt t="7976" x="1830388" y="893763"/>
          <p14:tracePt t="8004" x="1785938" y="893763"/>
          <p14:tracePt t="8021" x="1758950" y="884238"/>
          <p14:tracePt t="8022" x="1741488" y="884238"/>
          <p14:tracePt t="8038" x="1714500" y="884238"/>
          <p14:tracePt t="8055" x="1687513" y="884238"/>
          <p14:tracePt t="8072" x="1652588" y="874713"/>
          <p14:tracePt t="8088" x="1598613" y="874713"/>
          <p14:tracePt t="8106" x="1571625" y="874713"/>
          <p14:tracePt t="8123" x="1527175" y="874713"/>
          <p14:tracePt t="8139" x="1490663" y="874713"/>
          <p14:tracePt t="8156" x="1455738" y="874713"/>
          <p14:tracePt t="8172" x="1428750" y="874713"/>
          <p14:tracePt t="8190" x="1419225" y="874713"/>
          <p14:tracePt t="8206" x="1401763" y="874713"/>
          <p14:tracePt t="8223" x="1374775" y="874713"/>
          <p14:tracePt t="8240" x="1357313" y="874713"/>
          <p14:tracePt t="8257" x="1347788" y="893763"/>
          <p14:tracePt t="8273" x="1322388" y="901700"/>
          <p14:tracePt t="8291" x="1295400" y="911225"/>
          <p14:tracePt t="8306" x="1268413" y="928688"/>
          <p14:tracePt t="8324" x="1268413" y="938213"/>
          <p14:tracePt t="8341" x="1258888" y="946150"/>
          <p14:tracePt t="8356" x="1250950" y="965200"/>
          <p14:tracePt t="8374" x="1250950" y="973138"/>
          <p14:tracePt t="8390" x="1250950" y="1000125"/>
          <p14:tracePt t="8424" x="1250950" y="1009650"/>
          <p14:tracePt t="8425" x="1250950" y="1027113"/>
          <p14:tracePt t="8425" x="1250950" y="1036638"/>
          <p14:tracePt t="8442" x="1250950" y="1044575"/>
          <p14:tracePt t="8457" x="1250950" y="1062038"/>
          <p14:tracePt t="8475" x="1250950" y="1071563"/>
          <p14:tracePt t="8491" x="1258888" y="1081088"/>
          <p14:tracePt t="8508" x="1276350" y="1089025"/>
          <p14:tracePt t="8524" x="1295400" y="1108075"/>
          <p14:tracePt t="8542" x="1322388" y="1116013"/>
          <p14:tracePt t="8559" x="1347788" y="1125538"/>
          <p14:tracePt t="8575" x="1366838" y="1133475"/>
          <p14:tracePt t="8592" x="1384300" y="1143000"/>
          <p14:tracePt t="8608" x="1411288" y="1143000"/>
          <p14:tracePt t="8625" x="1438275" y="1160463"/>
          <p14:tracePt t="8641" x="1527175" y="1169988"/>
          <p14:tracePt t="8659" x="1589088" y="1169988"/>
          <p14:tracePt t="8675" x="1660525" y="1169988"/>
          <p14:tracePt t="8692" x="1758950" y="1169988"/>
          <p14:tracePt t="8708" x="1839913" y="1179513"/>
          <p14:tracePt t="8725" x="1928813" y="1187450"/>
          <p14:tracePt t="8742" x="2000250" y="1196975"/>
          <p14:tracePt t="8759" x="2098675" y="1196975"/>
          <p14:tracePt t="8776" x="2160588" y="1196975"/>
          <p14:tracePt t="8792" x="2205038" y="1196975"/>
          <p14:tracePt t="8810" x="2232025" y="1196975"/>
          <p14:tracePt t="8826" x="2268538" y="1196975"/>
          <p14:tracePt t="8843" x="2286000" y="1196975"/>
          <p14:tracePt t="8860" x="2330450" y="1196975"/>
          <p14:tracePt t="8877" x="2357438" y="1169988"/>
          <p14:tracePt t="8893" x="2393950" y="1143000"/>
          <p14:tracePt t="8910" x="2411413" y="1133475"/>
          <p14:tracePt t="8927" x="2428875" y="1116013"/>
          <p14:tracePt t="8944" x="2438400" y="1098550"/>
          <p14:tracePt t="8960" x="2446338" y="1081088"/>
          <p14:tracePt t="8977" x="2455863" y="1062038"/>
          <p14:tracePt t="8994" x="2455863" y="1044575"/>
          <p14:tracePt t="9011" x="2455863" y="1017588"/>
          <p14:tracePt t="9027" x="2411413" y="1009650"/>
          <p14:tracePt t="9044" x="2357438" y="1000125"/>
          <p14:tracePt t="9061" x="2312988" y="990600"/>
          <p14:tracePt t="9077" x="2276475" y="990600"/>
          <p14:tracePt t="9095" x="2259013" y="990600"/>
          <p14:tracePt t="9130" x="2259013" y="982663"/>
          <p14:tracePt t="9154" x="2251075" y="982663"/>
          <p14:tracePt t="9162" x="2251075" y="973138"/>
          <p14:tracePt t="9169" x="2241550" y="973138"/>
          <p14:tracePt t="9182" x="2241550" y="965200"/>
          <p14:tracePt t="9195" x="2232025" y="965200"/>
          <p14:tracePt t="9241" x="2224088" y="965200"/>
          <p14:tracePt t="9257" x="2214563" y="965200"/>
          <p14:tracePt t="9280" x="2205038" y="965200"/>
          <p14:tracePt t="9285" x="0" y="0"/>
        </p14:tracePtLst>
        <p14:tracePtLst>
          <p14:tracePt t="10737" x="2527300" y="4268788"/>
          <p14:tracePt t="10761" x="2517775" y="4268788"/>
          <p14:tracePt t="10977" x="2509838" y="4259263"/>
          <p14:tracePt t="10985" x="2490788" y="4241800"/>
          <p14:tracePt t="10993" x="2465388" y="4214813"/>
          <p14:tracePt t="10997" x="2438400" y="4205288"/>
          <p14:tracePt t="11006" x="2401888" y="4179888"/>
          <p14:tracePt t="11023" x="2384425" y="4152900"/>
          <p14:tracePt t="11040" x="2384425" y="4108450"/>
          <p14:tracePt t="11056" x="2393950" y="4062413"/>
          <p14:tracePt t="11074" x="2401888" y="4044950"/>
          <p14:tracePt t="11113" x="2411413" y="4037013"/>
          <p14:tracePt t="11123" x="2419350" y="4027488"/>
          <p14:tracePt t="11124" x="2446338" y="3990975"/>
          <p14:tracePt t="11140" x="2509838" y="3919538"/>
          <p14:tracePt t="11159" x="2589213" y="3840163"/>
          <p14:tracePt t="11174" x="2670175" y="3776663"/>
          <p14:tracePt t="11191" x="2705100" y="3741738"/>
          <p14:tracePt t="11207" x="2732088" y="3705225"/>
          <p14:tracePt t="11224" x="2751138" y="3687763"/>
          <p14:tracePt t="11241" x="2776538" y="3652838"/>
          <p14:tracePt t="11258" x="2786063" y="3616325"/>
          <p14:tracePt t="11274" x="2795588" y="3581400"/>
          <p14:tracePt t="11292" x="2795588" y="3544888"/>
          <p14:tracePt t="11310" x="2803525" y="3517900"/>
          <p14:tracePt t="11325" x="2813050" y="3500438"/>
          <p14:tracePt t="11342" x="2822575" y="3490913"/>
          <p14:tracePt t="11359" x="2822575" y="3482975"/>
          <p14:tracePt t="11497" x="2822575" y="3473450"/>
          <p14:tracePt t="11505" x="2795588" y="3455988"/>
          <p14:tracePt t="11513" x="2741613" y="3419475"/>
          <p14:tracePt t="11526" x="2670175" y="3419475"/>
          <p14:tracePt t="11527" x="2581275" y="3419475"/>
          <p14:tracePt t="11543" x="2490788" y="3402013"/>
          <p14:tracePt t="11560" x="2438400" y="3394075"/>
          <p14:tracePt t="11576" x="2259013" y="3375025"/>
          <p14:tracePt t="11594" x="2133600" y="3367088"/>
          <p14:tracePt t="11610" x="2044700" y="3367088"/>
          <p14:tracePt t="11627" x="1965325" y="3367088"/>
          <p14:tracePt t="11643" x="1919288" y="3367088"/>
          <p14:tracePt t="11661" x="1866900" y="3367088"/>
          <p14:tracePt t="11677" x="1822450" y="3367088"/>
          <p14:tracePt t="11694" x="1758950" y="3367088"/>
          <p14:tracePt t="11710" x="1697038" y="3367088"/>
          <p14:tracePt t="11727" x="1652588" y="3375025"/>
          <p14:tracePt t="11744" x="1598613" y="3375025"/>
          <p14:tracePt t="11761" x="1500188" y="3394075"/>
          <p14:tracePt t="11779" x="1465263" y="3394075"/>
          <p14:tracePt t="11794" x="1419225" y="3394075"/>
          <p14:tracePt t="11811" x="1357313" y="3402013"/>
          <p14:tracePt t="11828" x="1276350" y="3402013"/>
          <p14:tracePt t="11845" x="1223963" y="3411538"/>
          <p14:tracePt t="11861" x="1179513" y="3411538"/>
          <p14:tracePt t="11878" x="1133475" y="3419475"/>
          <p14:tracePt t="11895" x="1116013" y="3429000"/>
          <p14:tracePt t="11912" x="1098550" y="3438525"/>
          <p14:tracePt t="11928" x="1089025" y="3455988"/>
          <p14:tracePt t="11946" x="1089025" y="3490913"/>
          <p14:tracePt t="11962" x="1108075" y="3527425"/>
          <p14:tracePt t="11979" x="1143000" y="3571875"/>
          <p14:tracePt t="11995" x="1214438" y="3616325"/>
          <p14:tracePt t="12013" x="1339850" y="3660775"/>
          <p14:tracePt t="12030" x="1419225" y="3687763"/>
          <p14:tracePt t="12046" x="1562100" y="3732213"/>
          <p14:tracePt t="12063" x="1751013" y="3786188"/>
          <p14:tracePt t="12080" x="1911350" y="3813175"/>
          <p14:tracePt t="12097" x="2133600" y="3830638"/>
          <p14:tracePt t="12113" x="2401888" y="3867150"/>
          <p14:tracePt t="12130" x="2625725" y="3884613"/>
          <p14:tracePt t="12146" x="2795588" y="3902075"/>
          <p14:tracePt t="12163" x="2919413" y="3902075"/>
          <p14:tracePt t="12180" x="3017838" y="3875088"/>
          <p14:tracePt t="12197" x="3071813" y="3813175"/>
          <p14:tracePt t="12213" x="3116263" y="3759200"/>
          <p14:tracePt t="12231" x="3125788" y="3759200"/>
          <p14:tracePt t="12345" x="3125788" y="3751263"/>
          <p14:tracePt t="12353" x="3125788" y="3741738"/>
          <p14:tracePt t="12364" x="3133725" y="3741738"/>
          <p14:tracePt t="12369" x="3197225" y="3741738"/>
          <p14:tracePt t="12381" x="3429000" y="3732213"/>
          <p14:tracePt t="12398" x="3714750" y="3714750"/>
          <p14:tracePt t="12415" x="4010025" y="3652838"/>
          <p14:tracePt t="12431" x="4098925" y="3598863"/>
          <p14:tracePt t="12449" x="4116388" y="3581400"/>
          <p14:tracePt t="12449" x="4116388" y="3571875"/>
          <p14:tracePt t="12466" x="4116388" y="3562350"/>
          <p14:tracePt t="12482" x="4108450" y="3554413"/>
          <p14:tracePt t="12499" x="4071938" y="3544888"/>
          <p14:tracePt t="12515" x="4027488" y="3544888"/>
          <p14:tracePt t="12532" x="3983038" y="3536950"/>
          <p14:tracePt t="12549" x="3956050" y="3527425"/>
          <p14:tracePt t="12566" x="3929063" y="3517900"/>
          <p14:tracePt t="12582" x="3894138" y="3509963"/>
          <p14:tracePt t="12600" x="3857625" y="3500438"/>
          <p14:tracePt t="12616" x="3822700" y="3490913"/>
          <p14:tracePt t="12616" x="3795713" y="3490913"/>
          <p14:tracePt t="12633" x="3724275" y="3482975"/>
          <p14:tracePt t="12649" x="3608388" y="3473450"/>
          <p14:tracePt t="12667" x="3490913" y="3465513"/>
          <p14:tracePt t="12683" x="3357563" y="3465513"/>
          <p14:tracePt t="12700" x="3187700" y="3446463"/>
          <p14:tracePt t="12717" x="2973388" y="3438525"/>
          <p14:tracePt t="12733" x="2867025" y="3446463"/>
          <p14:tracePt t="12750" x="2776538" y="3446463"/>
          <p14:tracePt t="12767" x="2732088" y="3446463"/>
          <p14:tracePt t="12784" x="2705100" y="3446463"/>
          <p14:tracePt t="12800" x="2697163" y="3446463"/>
          <p14:tracePt t="13158" x="0" y="0"/>
        </p14:tracePtLst>
        <p14:tracePtLst>
          <p14:tracePt t="14355" x="2089150" y="3990975"/>
          <p14:tracePt t="14777" x="2108200" y="4010025"/>
          <p14:tracePt t="14785" x="2116138" y="4027488"/>
          <p14:tracePt t="14796" x="2152650" y="4037013"/>
          <p14:tracePt t="14801" x="2232025" y="4044950"/>
          <p14:tracePt t="14813" x="2384425" y="4054475"/>
          <p14:tracePt t="14847" x="2446338" y="4054475"/>
          <p14:tracePt t="14863" x="2482850" y="4062413"/>
          <p14:tracePt t="14880" x="2509838" y="4062413"/>
          <p14:tracePt t="14897" x="2517775" y="4062413"/>
          <p14:tracePt t="14914" x="2527300" y="4062413"/>
          <p14:tracePt t="14953" x="2544763" y="4062413"/>
          <p14:tracePt t="14961" x="2562225" y="4062413"/>
          <p14:tracePt t="14964" x="2625725" y="4062413"/>
          <p14:tracePt t="14980" x="2679700" y="4062413"/>
          <p14:tracePt t="14998" x="2714625" y="4054475"/>
          <p14:tracePt t="15014" x="2751138" y="4054475"/>
          <p14:tracePt t="15031" x="2776538" y="4044950"/>
          <p14:tracePt t="15047" x="2813050" y="4027488"/>
          <p14:tracePt t="15065" x="2857500" y="4010025"/>
          <p14:tracePt t="15081" x="2894013" y="4000500"/>
          <p14:tracePt t="15098" x="2928938" y="4000500"/>
          <p14:tracePt t="15115" x="2955925" y="4000500"/>
          <p14:tracePt t="15134" x="2973388" y="4000500"/>
          <p14:tracePt t="15148" x="2982913" y="4000500"/>
          <p14:tracePt t="15165" x="2990850" y="4000500"/>
          <p14:tracePt t="15541" x="0" y="0"/>
        </p14:tracePtLst>
        <p14:tracePtLst>
          <p14:tracePt t="34561" x="3295650" y="1482725"/>
          <p14:tracePt t="34729" x="0" y="0"/>
        </p14:tracePtLst>
        <p14:tracePtLst>
          <p14:tracePt t="36681" x="2803525" y="1473200"/>
          <p14:tracePt t="36690" x="2786063" y="1473200"/>
          <p14:tracePt t="36977" x="2776538" y="1473200"/>
          <p14:tracePt t="36985" x="2759075" y="1455738"/>
          <p14:tracePt t="37001" x="2571750" y="1428750"/>
          <p14:tracePt t="37002" x="2330450" y="1401763"/>
          <p14:tracePt t="37018" x="2197100" y="1384300"/>
          <p14:tracePt t="37035" x="2036763" y="1357313"/>
          <p14:tracePt t="37051" x="1884363" y="1339850"/>
          <p14:tracePt t="37068" x="1768475" y="1339850"/>
          <p14:tracePt t="37084" x="1643063" y="1339850"/>
          <p14:tracePt t="37102" x="1581150" y="1339850"/>
          <p14:tracePt t="37118" x="1544638" y="1339850"/>
          <p14:tracePt t="37135" x="1517650" y="1339850"/>
          <p14:tracePt t="37151" x="1465263" y="1347788"/>
          <p14:tracePt t="37169" x="1438275" y="1347788"/>
          <p14:tracePt t="37186" x="1411288" y="1347788"/>
          <p14:tracePt t="37202" x="1393825" y="1347788"/>
          <p14:tracePt t="37219" x="1384300" y="1347788"/>
          <p14:tracePt t="37305" x="1428750" y="1357313"/>
          <p14:tracePt t="37313" x="1446213" y="1357313"/>
          <p14:tracePt t="37321" x="1473200" y="1366838"/>
          <p14:tracePt t="37321" x="1517650" y="1374775"/>
          <p14:tracePt t="37336" x="1724025" y="1411288"/>
          <p14:tracePt t="37353" x="1901825" y="1438275"/>
          <p14:tracePt t="37370" x="2017713" y="1446213"/>
          <p14:tracePt t="37387" x="2251075" y="1465263"/>
          <p14:tracePt t="37403" x="2438400" y="1465263"/>
          <p14:tracePt t="37420" x="2616200" y="1465263"/>
          <p14:tracePt t="37437" x="2705100" y="1465263"/>
          <p14:tracePt t="37454" x="2759075" y="1465263"/>
          <p14:tracePt t="37470" x="2795588" y="1465263"/>
          <p14:tracePt t="37487" x="2822575" y="1465263"/>
          <p14:tracePt t="37504" x="2840038" y="1465263"/>
          <p14:tracePt t="37523" x="2867025" y="1473200"/>
          <p14:tracePt t="37539" x="2874963" y="1473200"/>
          <p14:tracePt t="37555" x="2894013" y="1473200"/>
          <p14:tracePt t="37649" x="2901950" y="1473200"/>
          <p14:tracePt t="37880" x="0" y="0"/>
        </p14:tracePtLst>
        <p14:tracePtLst>
          <p14:tracePt t="38694" x="5956300" y="2330450"/>
          <p14:tracePt t="38937" x="5938838" y="2322513"/>
          <p14:tracePt t="38945" x="5875338" y="2286000"/>
          <p14:tracePt t="38953" x="5830888" y="2276475"/>
          <p14:tracePt t="38963" x="5697538" y="2276475"/>
          <p14:tracePt t="38969" x="5411788" y="2295525"/>
          <p14:tracePt t="38980" x="5153025" y="2303463"/>
          <p14:tracePt t="38996" x="5045075" y="2295525"/>
          <p14:tracePt t="39013" x="5000625" y="2276475"/>
          <p14:tracePt t="39030" x="4965700" y="2268538"/>
          <p14:tracePt t="39047" x="4956175" y="2259013"/>
          <p14:tracePt t="39063" x="4946650" y="2259013"/>
          <p14:tracePt t="39225" x="4946650" y="2251075"/>
          <p14:tracePt t="39233" x="4965700" y="2241550"/>
          <p14:tracePt t="39241" x="5000625" y="2241550"/>
          <p14:tracePt t="39249" x="5286375" y="2187575"/>
          <p14:tracePt t="39282" x="5375275" y="2187575"/>
          <p14:tracePt t="39298" x="5394325" y="2187575"/>
          <p14:tracePt t="39337" x="5375275" y="2187575"/>
          <p14:tracePt t="39345" x="5357813" y="2187575"/>
          <p14:tracePt t="39349" x="5268913" y="2179638"/>
          <p14:tracePt t="39365" x="5205413" y="2179638"/>
          <p14:tracePt t="39382" x="5170488" y="2170113"/>
          <p14:tracePt t="39399" x="5143500" y="2170113"/>
          <p14:tracePt t="39416" x="5133975" y="2170113"/>
          <p14:tracePt t="39432" x="5126038" y="2160588"/>
          <p14:tracePt t="39473" x="5108575" y="2160588"/>
          <p14:tracePt t="39482" x="5108575" y="2170113"/>
          <p14:tracePt t="39483" x="5108575" y="2179638"/>
          <p14:tracePt t="39529" x="5108575" y="2187575"/>
          <p14:tracePt t="39539" x="5108575" y="2197100"/>
          <p14:tracePt t="39540" x="5116513" y="2197100"/>
          <p14:tracePt t="39550" x="5143500" y="2214563"/>
          <p14:tracePt t="39567" x="5180013" y="2224088"/>
          <p14:tracePt t="39583" x="5197475" y="2241550"/>
          <p14:tracePt t="39583" x="0" y="0"/>
        </p14:tracePtLst>
        <p14:tracePtLst>
          <p14:tracePt t="40271" x="5232400" y="2759075"/>
          <p14:tracePt t="40561" x="5232400" y="2776538"/>
          <p14:tracePt t="40569" x="5241925" y="2786063"/>
          <p14:tracePt t="40577" x="5276850" y="2813050"/>
          <p14:tracePt t="40577" x="5313363" y="2830513"/>
          <p14:tracePt t="40593" x="5348288" y="2840038"/>
          <p14:tracePt t="40593" x="5411788" y="2847975"/>
          <p14:tracePt t="40606" x="5500688" y="2857500"/>
          <p14:tracePt t="40606" x="5527675" y="2867025"/>
          <p14:tracePt t="40640" x="5599113" y="2884488"/>
          <p14:tracePt t="40641" x="5634038" y="2884488"/>
          <p14:tracePt t="40660" x="5653088" y="2894013"/>
          <p14:tracePt t="40737" x="5643563" y="2901950"/>
          <p14:tracePt t="40747" x="5634038" y="2901950"/>
          <p14:tracePt t="40747" x="5608638" y="2911475"/>
          <p14:tracePt t="40758" x="5527675" y="2911475"/>
          <p14:tracePt t="40775" x="5429250" y="2911475"/>
          <p14:tracePt t="40791" x="5357813" y="2919413"/>
          <p14:tracePt t="40791" x="5340350" y="2919413"/>
          <p14:tracePt t="40809" x="5330825" y="2919413"/>
          <p14:tracePt t="40897" x="5340350" y="2919413"/>
          <p14:tracePt t="40905" x="5367338" y="2919413"/>
          <p14:tracePt t="40913" x="5394325" y="2919413"/>
          <p14:tracePt t="40920" x="5446713" y="2919413"/>
          <p14:tracePt t="40920" x="5491163" y="2919413"/>
          <p14:tracePt t="40929" x="5537200" y="2919413"/>
          <p14:tracePt t="40942" x="5599113" y="2919413"/>
          <p14:tracePt t="40958" x="5626100" y="2919413"/>
          <p14:tracePt t="41001" x="5616575" y="2919413"/>
          <p14:tracePt t="41008" x="5562600" y="2919413"/>
          <p14:tracePt t="41017" x="5394325" y="2919413"/>
          <p14:tracePt t="41026" x="5251450" y="2919413"/>
          <p14:tracePt t="41042" x="5153025" y="2919413"/>
          <p14:tracePt t="41060" x="5133975" y="2919413"/>
          <p14:tracePt t="41217" x="5170488" y="2919413"/>
          <p14:tracePt t="41225" x="5205413" y="2919413"/>
          <p14:tracePt t="41233" x="5251450" y="2919413"/>
          <p14:tracePt t="41244" x="5286375" y="2919413"/>
          <p14:tracePt t="41245" x="5330825" y="2919413"/>
          <p14:tracePt t="41260" x="5348288" y="2919413"/>
          <p14:tracePt t="41277" x="5357813" y="2919413"/>
          <p14:tracePt t="41360" x="5330825" y="2919413"/>
          <p14:tracePt t="41369" x="5286375" y="2919413"/>
          <p14:tracePt t="41369" x="5232400" y="2919413"/>
          <p14:tracePt t="41377" x="5133975" y="2919413"/>
          <p14:tracePt t="41394" x="5089525" y="2919413"/>
          <p14:tracePt t="41504" x="5116513" y="2919413"/>
          <p14:tracePt t="41513" x="5160963" y="2919413"/>
          <p14:tracePt t="41520" x="5232400" y="2919413"/>
          <p14:tracePt t="41530" x="5348288" y="2901950"/>
          <p14:tracePt t="41546" x="5419725" y="2894013"/>
          <p14:tracePt t="41563" x="5456238" y="2894013"/>
          <p14:tracePt t="41579" x="5473700" y="2894013"/>
          <p14:tracePt t="41596" x="5491163" y="2894013"/>
          <p14:tracePt t="41936" x="0" y="0"/>
        </p14:tracePtLst>
        <p14:tracePtLst>
          <p14:tracePt t="42559" x="4911725" y="3438525"/>
          <p14:tracePt t="42888" x="4911725" y="3429000"/>
          <p14:tracePt t="42929" x="4929188" y="3429000"/>
          <p14:tracePt t="42937" x="4965700" y="3429000"/>
          <p14:tracePt t="42944" x="5018088" y="3429000"/>
          <p14:tracePt t="42952" x="5054600" y="3429000"/>
          <p14:tracePt t="42952" x="5160963" y="3429000"/>
          <p14:tracePt t="42961" x="5259388" y="3429000"/>
          <p14:tracePt t="42971" x="5375275" y="3411538"/>
          <p14:tracePt t="42987" x="5429250" y="3394075"/>
          <p14:tracePt t="43005" x="5473700" y="3375025"/>
          <p14:tracePt t="43021" x="5500688" y="3357563"/>
          <p14:tracePt t="43039" x="5518150" y="3348038"/>
          <p14:tracePt t="43055" x="5537200" y="3348038"/>
          <p14:tracePt t="43071" x="5545138" y="3348038"/>
          <p14:tracePt t="43090" x="5572125" y="3348038"/>
          <p14:tracePt t="43106" x="5599113" y="3348038"/>
          <p14:tracePt t="43122" x="5626100" y="3348038"/>
          <p14:tracePt t="43328" x="5626100" y="3322638"/>
          <p14:tracePt t="43392" x="5626100" y="3313113"/>
          <p14:tracePt t="43401" x="5643563" y="3303588"/>
          <p14:tracePt t="43409" x="5653088" y="3295650"/>
          <p14:tracePt t="43409" x="5670550" y="3286125"/>
          <p14:tracePt t="43424" x="5697538" y="3259138"/>
          <p14:tracePt t="43441" x="5705475" y="3251200"/>
          <p14:tracePt t="43459" x="5715000" y="3232150"/>
          <p14:tracePt t="43474" x="5724525" y="3224213"/>
          <p14:tracePt t="43513" x="5724525" y="3214688"/>
          <p14:tracePt t="43525" x="5724525" y="3197225"/>
          <p14:tracePt t="43541" x="5705475" y="3187700"/>
          <p14:tracePt t="43541" x="5599113" y="3179763"/>
          <p14:tracePt t="43559" x="5500688" y="3170238"/>
          <p14:tracePt t="43575" x="5259388" y="3170238"/>
          <p14:tracePt t="43592" x="5089525" y="3179763"/>
          <p14:tracePt t="43608" x="4983163" y="3187700"/>
          <p14:tracePt t="43626" x="4965700" y="3197225"/>
          <p14:tracePt t="43642" x="4956175" y="3197225"/>
          <p14:tracePt t="43659" x="4938713" y="3214688"/>
          <p14:tracePt t="43675" x="4938713" y="3224213"/>
          <p14:tracePt t="43693" x="4929188" y="3232150"/>
          <p14:tracePt t="43709" x="4919663" y="3241675"/>
          <p14:tracePt t="43726" x="4919663" y="3268663"/>
          <p14:tracePt t="43743" x="4965700" y="3322638"/>
          <p14:tracePt t="43759" x="4991100" y="3348038"/>
          <p14:tracePt t="43759" x="5010150" y="3357563"/>
          <p14:tracePt t="43777" x="5054600" y="3357563"/>
          <p14:tracePt t="43793" x="5081588" y="3367088"/>
          <p14:tracePt t="43848" x="5081588" y="3375025"/>
          <p14:tracePt t="43857" x="5072063" y="3384550"/>
          <p14:tracePt t="43864" x="5062538" y="3402013"/>
          <p14:tracePt t="43868" x="5037138" y="3429000"/>
          <p14:tracePt t="43876" x="4983163" y="3465513"/>
          <p14:tracePt t="43876" x="0" y="0"/>
        </p14:tracePtLst>
        <p14:tracePtLst>
          <p14:tracePt t="44128" x="5018088" y="3643313"/>
          <p14:tracePt t="44136" x="5037138" y="3643313"/>
          <p14:tracePt t="44145" x="5062538" y="3643313"/>
          <p14:tracePt t="44149" x="5116513" y="3643313"/>
          <p14:tracePt t="44161" x="5170488" y="3643313"/>
          <p14:tracePt t="44178" x="5232400" y="3633788"/>
          <p14:tracePt t="44195" x="5241925" y="3625850"/>
          <p14:tracePt t="44338" x="5259388" y="3616325"/>
          <p14:tracePt t="44345" x="5276850" y="3616325"/>
          <p14:tracePt t="44353" x="5286375" y="3625850"/>
          <p14:tracePt t="44361" x="5322888" y="3625850"/>
          <p14:tracePt t="44368" x="5402263" y="3643313"/>
          <p14:tracePt t="44380" x="5500688" y="3660775"/>
          <p14:tracePt t="44397" x="5643563" y="3679825"/>
          <p14:tracePt t="44414" x="5768975" y="3687763"/>
          <p14:tracePt t="44431" x="5840413" y="3687763"/>
          <p14:tracePt t="44448" x="5848350" y="3687763"/>
          <p14:tracePt t="44529" x="5848350" y="3697288"/>
          <p14:tracePt t="44713" x="0" y="0"/>
        </p14:tracePtLst>
        <p14:tracePtLst>
          <p14:tracePt t="68472" x="3081338" y="1822450"/>
          <p14:tracePt t="69346" x="3081338" y="1812925"/>
          <p14:tracePt t="69401" x="3081338" y="1822450"/>
          <p14:tracePt t="69410" x="3081338" y="1830388"/>
          <p14:tracePt t="69417" x="3081338" y="1839913"/>
          <p14:tracePt t="69422" x="3098800" y="1866900"/>
          <p14:tracePt t="69436" x="3108325" y="1874838"/>
          <p14:tracePt t="69453" x="3116263" y="1884363"/>
          <p14:tracePt t="69470" x="3116263" y="1893888"/>
          <p14:tracePt t="69505" x="3125788" y="1893888"/>
          <p14:tracePt t="69521" x="3143250" y="1884363"/>
          <p14:tracePt t="69522" x="3160713" y="1874838"/>
          <p14:tracePt t="69537" x="3197225" y="1847850"/>
          <p14:tracePt t="69554" x="3205163" y="1830388"/>
          <p14:tracePt t="69593" x="3205163" y="1822450"/>
          <p14:tracePt t="69604" x="3205163" y="1812925"/>
          <p14:tracePt t="69608" x="3205163" y="1803400"/>
          <p14:tracePt t="69620" x="3197225" y="1795463"/>
          <p14:tracePt t="69637" x="3187700" y="1785938"/>
          <p14:tracePt t="69655" x="3179763" y="1768475"/>
          <p14:tracePt t="69671" x="3152775" y="1768475"/>
          <p14:tracePt t="69688" x="3133725" y="1768475"/>
          <p14:tracePt t="69705" x="3089275" y="1768475"/>
          <p14:tracePt t="69721" x="3062288" y="1776413"/>
          <p14:tracePt t="69738" x="3054350" y="1785938"/>
          <p14:tracePt t="69755" x="3036888" y="1812925"/>
          <p14:tracePt t="69772" x="3017838" y="1839913"/>
          <p14:tracePt t="69788" x="3017838" y="1857375"/>
          <p14:tracePt t="69805" x="3017838" y="1874838"/>
          <p14:tracePt t="69962" x="3017838" y="1884363"/>
          <p14:tracePt t="69982" x="3027363" y="1893888"/>
          <p14:tracePt t="69982" x="3036888" y="1911350"/>
          <p14:tracePt t="69982" x="0" y="0"/>
        </p14:tracePtLst>
        <p14:tracePtLst>
          <p14:tracePt t="70301" x="3125788" y="2205038"/>
          <p14:tracePt t="70386" x="3108325" y="2205038"/>
          <p14:tracePt t="70394" x="3062288" y="2205038"/>
          <p14:tracePt t="70394" x="3009900" y="2214563"/>
          <p14:tracePt t="70410" x="2867025" y="2232025"/>
          <p14:tracePt t="70427" x="2776538" y="2232025"/>
          <p14:tracePt t="70443" x="2679700" y="2232025"/>
          <p14:tracePt t="70461" x="2589213" y="2232025"/>
          <p14:tracePt t="70477" x="2509838" y="2232025"/>
          <p14:tracePt t="70494" x="2446338" y="2232025"/>
          <p14:tracePt t="70510" x="2401888" y="2224088"/>
          <p14:tracePt t="70528" x="2330450" y="2224088"/>
          <p14:tracePt t="70544" x="2268538" y="2224088"/>
          <p14:tracePt t="70561" x="2179638" y="2224088"/>
          <p14:tracePt t="70577" x="2044700" y="2197100"/>
          <p14:tracePt t="70595" x="1990725" y="2179638"/>
          <p14:tracePt t="70611" x="1955800" y="2160588"/>
          <p14:tracePt t="70628" x="1884363" y="2152650"/>
          <p14:tracePt t="70645" x="1776413" y="2133600"/>
          <p14:tracePt t="70661" x="1643063" y="2125663"/>
          <p14:tracePt t="70680" x="1428750" y="2108200"/>
          <p14:tracePt t="70695" x="1258888" y="2108200"/>
          <p14:tracePt t="70712" x="1116013" y="2108200"/>
          <p14:tracePt t="70728" x="973138" y="2108200"/>
          <p14:tracePt t="70746" x="893763" y="2108200"/>
          <p14:tracePt t="70746" x="866775" y="2108200"/>
          <p14:tracePt t="70762" x="822325" y="2108200"/>
          <p14:tracePt t="70780" x="776288" y="2108200"/>
          <p14:tracePt t="70795" x="750888" y="2108200"/>
          <p14:tracePt t="70812" x="714375" y="2116138"/>
          <p14:tracePt t="70829" x="687388" y="2125663"/>
          <p14:tracePt t="70874" x="687388" y="2133600"/>
          <p14:tracePt t="70890" x="687388" y="2143125"/>
          <p14:tracePt t="70914" x="687388" y="2152650"/>
          <p14:tracePt t="70922" x="687388" y="2160588"/>
          <p14:tracePt t="70930" x="687388" y="2170113"/>
          <p14:tracePt t="70931" x="714375" y="2187575"/>
          <p14:tracePt t="70946" x="768350" y="2205038"/>
          <p14:tracePt t="70963" x="847725" y="2214563"/>
          <p14:tracePt t="70980" x="965200" y="2241550"/>
          <p14:tracePt t="70997" x="1169988" y="2241550"/>
          <p14:tracePt t="71013" x="1401763" y="2268538"/>
          <p14:tracePt t="71031" x="1652588" y="2295525"/>
          <p14:tracePt t="71047" x="1965325" y="2330450"/>
          <p14:tracePt t="71064" x="2268538" y="2366963"/>
          <p14:tracePt t="71081" x="2571750" y="2374900"/>
          <p14:tracePt t="71097" x="2946400" y="2374900"/>
          <p14:tracePt t="71115" x="3108325" y="2374900"/>
          <p14:tracePt t="71131" x="3322638" y="2374900"/>
          <p14:tracePt t="71148" x="3446463" y="2366963"/>
          <p14:tracePt t="71164" x="3473450" y="2357438"/>
          <p14:tracePt t="71182" x="3482975" y="2357438"/>
          <p14:tracePt t="71250" x="3465513" y="2357438"/>
          <p14:tracePt t="71258" x="3455988" y="2357438"/>
          <p14:tracePt t="71266" x="3429000" y="2357438"/>
          <p14:tracePt t="71272" x="3402013" y="2357438"/>
          <p14:tracePt t="71338" x="3411538" y="2347913"/>
          <p14:tracePt t="71354" x="3419475" y="2339975"/>
          <p14:tracePt t="71374" x="0" y="0"/>
        </p14:tracePtLst>
        <p14:tracePtLst>
          <p14:tracePt t="72122" x="5724525" y="946150"/>
          <p14:tracePt t="72130" x="5680075" y="946150"/>
          <p14:tracePt t="72138" x="5626100" y="946150"/>
          <p14:tracePt t="72146" x="5473700" y="965200"/>
          <p14:tracePt t="72162" x="5303838" y="965200"/>
          <p14:tracePt t="72188" x="5241925" y="965200"/>
          <p14:tracePt t="72210" x="5205413" y="965200"/>
          <p14:tracePt t="72226" x="5180013" y="965200"/>
          <p14:tracePt t="72242" x="5153025" y="965200"/>
          <p14:tracePt t="72258" x="5133975" y="955675"/>
          <p14:tracePt t="72274" x="5099050" y="955675"/>
          <p14:tracePt t="72288" x="5072063" y="946150"/>
          <p14:tracePt t="72305" x="5054600" y="946150"/>
          <p14:tracePt t="72322" x="5045075" y="946150"/>
          <p14:tracePt t="72338" x="5037138" y="946150"/>
          <p14:tracePt t="72355" x="5018088" y="946150"/>
          <p14:tracePt t="72372" x="4983163" y="955675"/>
          <p14:tracePt t="72389" x="4919663" y="982663"/>
          <p14:tracePt t="72406" x="4884738" y="1009650"/>
          <p14:tracePt t="72422" x="4875213" y="1027113"/>
          <p14:tracePt t="72439" x="4875213" y="1054100"/>
          <p14:tracePt t="72456" x="4919663" y="1081088"/>
          <p14:tracePt t="72473" x="5062538" y="1179513"/>
          <p14:tracePt t="72490" x="5295900" y="1204913"/>
          <p14:tracePt t="72506" x="5581650" y="1204913"/>
          <p14:tracePt t="72523" x="5956300" y="1204913"/>
          <p14:tracePt t="72540" x="6286500" y="1187450"/>
          <p14:tracePt t="72556" x="6680200" y="1152525"/>
          <p14:tracePt t="72573" x="6875463" y="1125538"/>
          <p14:tracePt t="72590" x="6929438" y="1108075"/>
          <p14:tracePt t="72802" x="6938963" y="1108075"/>
          <p14:tracePt t="72810" x="6938963" y="1098550"/>
          <p14:tracePt t="72858" x="6919913" y="1089025"/>
          <p14:tracePt t="72866" x="6894513" y="1089025"/>
          <p14:tracePt t="72872" x="6884988" y="1081088"/>
          <p14:tracePt t="72875" x="6848475" y="1062038"/>
          <p14:tracePt t="72892" x="6831013" y="1062038"/>
          <p14:tracePt t="72910" x="6769100" y="1054100"/>
          <p14:tracePt t="72925" x="6697663" y="1054100"/>
          <p14:tracePt t="72942" x="6626225" y="1054100"/>
          <p14:tracePt t="72960" x="6510338" y="1054100"/>
          <p14:tracePt t="72976" x="6402388" y="1054100"/>
          <p14:tracePt t="72992" x="6089650" y="1054100"/>
          <p14:tracePt t="73010" x="5965825" y="1071563"/>
          <p14:tracePt t="73026" x="5840413" y="1089025"/>
          <p14:tracePt t="73043" x="5776913" y="1098550"/>
          <p14:tracePt t="73060" x="5759450" y="1098550"/>
          <p14:tracePt t="73076" x="5751513" y="1098550"/>
          <p14:tracePt t="73184" x="5768975" y="1098550"/>
          <p14:tracePt t="73194" x="5786438" y="1098550"/>
          <p14:tracePt t="73202" x="5813425" y="1089025"/>
          <p14:tracePt t="73210" x="5822950" y="1089025"/>
          <p14:tracePt t="73210" x="5840413" y="1081088"/>
          <p14:tracePt t="73227" x="5867400" y="1081088"/>
          <p14:tracePt t="73227" x="5894388" y="1081088"/>
          <p14:tracePt t="73244" x="5911850" y="1071563"/>
          <p14:tracePt t="73282" x="5919788" y="1071563"/>
          <p14:tracePt t="73394" x="5929313" y="1071563"/>
          <p14:tracePt t="73434" x="5929313" y="1081088"/>
          <p14:tracePt t="73442" x="5938838" y="1081088"/>
          <p14:tracePt t="73442"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8" name="Text Box 18"/>
          <p:cNvSpPr txBox="1">
            <a:spLocks noChangeArrowheads="1"/>
          </p:cNvSpPr>
          <p:nvPr/>
        </p:nvSpPr>
        <p:spPr bwMode="auto">
          <a:xfrm>
            <a:off x="5741988" y="5788025"/>
            <a:ext cx="1612900"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Rules</a:t>
            </a:r>
          </a:p>
        </p:txBody>
      </p:sp>
      <p:sp>
        <p:nvSpPr>
          <p:cNvPr id="51224" name="Text Box 24"/>
          <p:cNvSpPr txBox="1">
            <a:spLocks noChangeArrowheads="1"/>
          </p:cNvSpPr>
          <p:nvPr/>
        </p:nvSpPr>
        <p:spPr bwMode="auto">
          <a:xfrm>
            <a:off x="1143000" y="0"/>
            <a:ext cx="7239000" cy="762000"/>
          </a:xfrm>
          <a:prstGeom prst="rect">
            <a:avLst/>
          </a:prstGeom>
          <a:noFill/>
          <a:ln w="9525">
            <a:noFill/>
            <a:miter lim="800000"/>
            <a:headEnd/>
            <a:tailEnd/>
          </a:ln>
          <a:effectLst/>
        </p:spPr>
        <p:txBody>
          <a:bodyPr>
            <a:spAutoFit/>
          </a:bodyPr>
          <a:lstStyle/>
          <a:p>
            <a:r>
              <a:rPr lang="en-US" sz="4400"/>
              <a:t>Rules and Criteria</a:t>
            </a:r>
          </a:p>
        </p:txBody>
      </p:sp>
      <p:sp>
        <p:nvSpPr>
          <p:cNvPr id="51225" name="Text Box 25"/>
          <p:cNvSpPr txBox="1">
            <a:spLocks noChangeArrowheads="1"/>
          </p:cNvSpPr>
          <p:nvPr/>
        </p:nvSpPr>
        <p:spPr bwMode="auto">
          <a:xfrm>
            <a:off x="914400" y="914400"/>
            <a:ext cx="7696200" cy="2677656"/>
          </a:xfrm>
          <a:prstGeom prst="rect">
            <a:avLst/>
          </a:prstGeom>
          <a:noFill/>
          <a:ln w="9525">
            <a:noFill/>
            <a:miter lim="800000"/>
            <a:headEnd/>
            <a:tailEnd/>
          </a:ln>
          <a:effectLst/>
        </p:spPr>
        <p:txBody>
          <a:bodyPr>
            <a:spAutoFit/>
          </a:bodyPr>
          <a:lstStyle/>
          <a:p>
            <a:pPr marL="234950" indent="-234950" algn="l">
              <a:buFontTx/>
              <a:buChar char="•"/>
              <a:tabLst>
                <a:tab pos="393700" algn="l"/>
              </a:tabLst>
            </a:pPr>
            <a:r>
              <a:rPr lang="en-US" dirty="0" smtClean="0"/>
              <a:t>RULES ARE ALWAYS PRECEDENT </a:t>
            </a:r>
          </a:p>
          <a:p>
            <a:pPr marL="234950" indent="-234950" algn="l">
              <a:buFontTx/>
              <a:buChar char="•"/>
              <a:tabLst>
                <a:tab pos="393700" algn="l"/>
              </a:tabLst>
            </a:pPr>
            <a:r>
              <a:rPr lang="en-US" dirty="0" smtClean="0"/>
              <a:t>Read </a:t>
            </a:r>
            <a:r>
              <a:rPr lang="en-US" dirty="0"/>
              <a:t>over the rules and make sure you understand them.</a:t>
            </a:r>
          </a:p>
          <a:p>
            <a:pPr marL="234950" indent="-234950" algn="l">
              <a:buFontTx/>
              <a:buChar char="•"/>
              <a:tabLst>
                <a:tab pos="393700" algn="l"/>
              </a:tabLst>
            </a:pPr>
            <a:r>
              <a:rPr lang="en-US" dirty="0"/>
              <a:t>The rules are complex.</a:t>
            </a:r>
          </a:p>
          <a:p>
            <a:pPr marL="234950" indent="-234950" algn="l">
              <a:buFontTx/>
              <a:buChar char="•"/>
              <a:tabLst>
                <a:tab pos="393700" algn="l"/>
              </a:tabLst>
            </a:pPr>
            <a:r>
              <a:rPr lang="en-US" dirty="0"/>
              <a:t>Make sure you understand how the scoring criteria works.</a:t>
            </a:r>
          </a:p>
          <a:p>
            <a:pPr marL="234950" indent="-234950" algn="l">
              <a:buFontTx/>
              <a:buChar char="•"/>
              <a:tabLst>
                <a:tab pos="393700" algn="l"/>
              </a:tabLst>
            </a:pPr>
            <a:r>
              <a:rPr lang="en-US" dirty="0"/>
              <a:t>Check for clarifications </a:t>
            </a:r>
            <a:r>
              <a:rPr lang="en-US" dirty="0" smtClean="0"/>
              <a:t>at </a:t>
            </a:r>
            <a:r>
              <a:rPr lang="en-US" dirty="0" smtClean="0">
                <a:hlinkClick r:id="rId3"/>
              </a:rPr>
              <a:t>eso.floridascienceolympiad.org</a:t>
            </a:r>
            <a:r>
              <a:rPr lang="en-US" dirty="0" smtClean="0"/>
              <a:t> and click on Events</a:t>
            </a:r>
            <a:endParaRPr lang="en-US" dirty="0"/>
          </a:p>
          <a:p>
            <a:pPr marL="234950" indent="-234950" algn="l">
              <a:buFontTx/>
              <a:buChar char="•"/>
              <a:tabLst>
                <a:tab pos="393700" algn="l"/>
              </a:tabLst>
            </a:pPr>
            <a:r>
              <a:rPr lang="en-US" dirty="0"/>
              <a:t>The students will know them very well!</a:t>
            </a:r>
          </a:p>
        </p:txBody>
      </p:sp>
    </p:spTree>
  </p:cSld>
  <p:clrMapOvr>
    <a:masterClrMapping/>
  </p:clrMapOvr>
  <p:transition advTm="48764">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889000" y="261938"/>
            <a:ext cx="3382963" cy="4708981"/>
          </a:xfrm>
          <a:prstGeom prst="rect">
            <a:avLst/>
          </a:prstGeom>
          <a:noFill/>
          <a:ln w="9525">
            <a:noFill/>
            <a:miter lim="800000"/>
            <a:headEnd/>
            <a:tailEnd/>
          </a:ln>
          <a:effectLst/>
        </p:spPr>
        <p:txBody>
          <a:bodyPr>
            <a:spAutoFit/>
          </a:bodyPr>
          <a:lstStyle/>
          <a:p>
            <a:pPr algn="l">
              <a:spcBef>
                <a:spcPct val="50000"/>
              </a:spcBef>
            </a:pPr>
            <a:r>
              <a:rPr lang="en-US" b="1" dirty="0"/>
              <a:t>Rules:</a:t>
            </a:r>
          </a:p>
          <a:p>
            <a:pPr algn="l">
              <a:spcBef>
                <a:spcPct val="50000"/>
              </a:spcBef>
            </a:pPr>
            <a:r>
              <a:rPr lang="en-US" dirty="0"/>
              <a:t>Bolded items are changes from last year.</a:t>
            </a:r>
          </a:p>
          <a:p>
            <a:pPr algn="l">
              <a:spcBef>
                <a:spcPct val="50000"/>
              </a:spcBef>
            </a:pPr>
            <a:r>
              <a:rPr lang="en-US" dirty="0" smtClean="0"/>
              <a:t>Check for items allowed</a:t>
            </a:r>
            <a:endParaRPr lang="en-US" dirty="0"/>
          </a:p>
          <a:p>
            <a:pPr algn="l">
              <a:spcBef>
                <a:spcPct val="50000"/>
              </a:spcBef>
            </a:pPr>
            <a:r>
              <a:rPr lang="en-US" dirty="0" smtClean="0"/>
              <a:t>Check for what YOU need to provided to run event</a:t>
            </a:r>
            <a:endParaRPr lang="en-US" dirty="0"/>
          </a:p>
          <a:p>
            <a:pPr algn="l">
              <a:spcBef>
                <a:spcPct val="50000"/>
              </a:spcBef>
            </a:pPr>
            <a:r>
              <a:rPr lang="en-US" dirty="0" smtClean="0"/>
              <a:t>Check how event is to be scored</a:t>
            </a:r>
            <a:endParaRPr lang="en-US" dirty="0"/>
          </a:p>
          <a:p>
            <a:pPr algn="l">
              <a:spcBef>
                <a:spcPct val="50000"/>
              </a:spcBef>
            </a:pP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15" t="23325" r="21240" b="4233"/>
          <a:stretch/>
        </p:blipFill>
        <p:spPr bwMode="auto">
          <a:xfrm>
            <a:off x="4271963" y="463058"/>
            <a:ext cx="4450069" cy="305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1323" name="Text Box 11"/>
          <p:cNvSpPr txBox="1">
            <a:spLocks noChangeArrowheads="1"/>
          </p:cNvSpPr>
          <p:nvPr/>
        </p:nvSpPr>
        <p:spPr bwMode="auto">
          <a:xfrm>
            <a:off x="5741988" y="5788025"/>
            <a:ext cx="1612900" cy="762000"/>
          </a:xfrm>
          <a:prstGeom prst="rect">
            <a:avLst/>
          </a:prstGeom>
          <a:noFill/>
          <a:ln w="9525">
            <a:noFill/>
            <a:miter lim="800000"/>
            <a:headEnd/>
            <a:tailEnd/>
          </a:ln>
          <a:effectLst/>
        </p:spPr>
        <p:txBody>
          <a:bodyPr wrap="none">
            <a:spAutoFit/>
          </a:bodyPr>
          <a:lstStyle/>
          <a:p>
            <a:r>
              <a:rPr lang="en-US" sz="4400">
                <a:solidFill>
                  <a:schemeClr val="bg1"/>
                </a:solidFill>
                <a:latin typeface="Copperplate33bc" pitchFamily="34" charset="0"/>
              </a:rPr>
              <a:t>Rules</a:t>
            </a: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693" t="54373" r="21283" b="20956"/>
          <a:stretch/>
        </p:blipFill>
        <p:spPr bwMode="auto">
          <a:xfrm>
            <a:off x="2364827" y="3946032"/>
            <a:ext cx="5376042" cy="1256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52571">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Copies</a:t>
            </a:r>
            <a:endParaRPr lang="en-US" dirty="0"/>
          </a:p>
        </p:txBody>
      </p:sp>
      <p:sp>
        <p:nvSpPr>
          <p:cNvPr id="3" name="Content Placeholder 2"/>
          <p:cNvSpPr>
            <a:spLocks noGrp="1"/>
          </p:cNvSpPr>
          <p:nvPr>
            <p:ph idx="1"/>
          </p:nvPr>
        </p:nvSpPr>
        <p:spPr/>
        <p:txBody>
          <a:bodyPr/>
          <a:lstStyle/>
          <a:p>
            <a:r>
              <a:rPr lang="en-US" dirty="0" smtClean="0"/>
              <a:t>Send Mike all copies of tests and worksheets and answer sheets by May 1, 2015. </a:t>
            </a:r>
            <a:endParaRPr lang="en-US" dirty="0"/>
          </a:p>
        </p:txBody>
      </p:sp>
    </p:spTree>
    <p:extLst>
      <p:ext uri="{BB962C8B-B14F-4D97-AF65-F5344CB8AC3E}">
        <p14:creationId xmlns:p14="http://schemas.microsoft.com/office/powerpoint/2010/main" val="4061139818"/>
      </p:ext>
    </p:extLst>
  </p:cSld>
  <p:clrMapOvr>
    <a:masterClrMapping/>
  </p:clrMapOvr>
  <p:transition advTm="10000">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0"/>
            <a:ext cx="7772400" cy="1143000"/>
          </a:xfrm>
        </p:spPr>
        <p:txBody>
          <a:bodyPr/>
          <a:lstStyle/>
          <a:p>
            <a:r>
              <a:rPr lang="en-US"/>
              <a:t>Lab and Research Events</a:t>
            </a:r>
          </a:p>
        </p:txBody>
      </p:sp>
      <p:pic>
        <p:nvPicPr>
          <p:cNvPr id="1026" name="Picture 2" descr="C:\Users\Mike\Pictures\Science Olympiad 2014\Florida Science Olympiad-2014\FSO_2014_SLR-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3084" y="1037229"/>
            <a:ext cx="6233615" cy="415574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dirty="0"/>
          </a:p>
        </p:txBody>
      </p:sp>
    </p:spTree>
  </p:cSld>
  <p:clrMapOvr>
    <a:masterClrMapping/>
  </p:clrMapOvr>
  <p:transition advTm="12406">
    <p:strips dir="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17271</TotalTime>
  <Words>1843</Words>
  <Application>Microsoft Office PowerPoint</Application>
  <PresentationFormat>On-screen Show (4:3)</PresentationFormat>
  <Paragraphs>292</Paragraphs>
  <Slides>46</Slides>
  <Notes>44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Copies</vt:lpstr>
      <vt:lpstr>Lab and Research Events</vt:lpstr>
      <vt:lpstr>Designing Lab/Research Events</vt:lpstr>
      <vt:lpstr>Designing Lab/Research Events</vt:lpstr>
      <vt:lpstr>Essays</vt:lpstr>
      <vt:lpstr>Calculations</vt:lpstr>
      <vt:lpstr>Designing Lab Events</vt:lpstr>
      <vt:lpstr>Engineering Events</vt:lpstr>
      <vt:lpstr>PowerPoint Presentation</vt:lpstr>
      <vt:lpstr>PowerPoint Presentation</vt:lpstr>
      <vt:lpstr>PowerPoint Presentation</vt:lpstr>
      <vt:lpstr>PowerPoint Presentation</vt:lpstr>
      <vt:lpstr>PowerPoint Presentation</vt:lpstr>
      <vt:lpstr>Event Supervisor Procedures</vt:lpstr>
      <vt:lpstr>PowerPoint Presentation</vt:lpstr>
      <vt:lpstr>Event Templates</vt:lpstr>
      <vt:lpstr>PowerPoint Presentation</vt:lpstr>
      <vt:lpstr>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vt:lpstr>
      <vt:lpstr>PowerPoint Presentation</vt:lpstr>
      <vt:lpstr>PowerPoint Presentation</vt:lpstr>
      <vt:lpstr>PowerPoint Presentation</vt:lpstr>
      <vt:lpstr>PowerPoint Presentation</vt:lpstr>
      <vt:lpstr>Excel Scoring Sheet</vt:lpstr>
      <vt:lpstr>Event Raw Score Spreadsheets</vt:lpstr>
      <vt:lpstr>PowerPoint Presentation</vt:lpstr>
      <vt:lpstr>Score  Counseling</vt:lpstr>
      <vt:lpstr>PowerPoint Presentation</vt:lpstr>
      <vt:lpstr>PowerPoint Presentation</vt:lpstr>
      <vt:lpstr>PowerPoint Presentation</vt:lpstr>
      <vt:lpstr>PowerPoint Presentation</vt:lpstr>
    </vt:vector>
  </TitlesOfParts>
  <Company>Orange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Mike McKee</dc:creator>
  <cp:lastModifiedBy>Mike McKee</cp:lastModifiedBy>
  <cp:revision>112</cp:revision>
  <cp:lastPrinted>2014-02-18T20:55:50Z</cp:lastPrinted>
  <dcterms:created xsi:type="dcterms:W3CDTF">2000-08-09T17:47:28Z</dcterms:created>
  <dcterms:modified xsi:type="dcterms:W3CDTF">2015-04-07T19:51:35Z</dcterms:modified>
</cp:coreProperties>
</file>